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2" r:id="rId1"/>
  </p:sldMasterIdLst>
  <p:notesMasterIdLst>
    <p:notesMasterId r:id="rId64"/>
  </p:notesMasterIdLst>
  <p:sldIdLst>
    <p:sldId id="291" r:id="rId2"/>
    <p:sldId id="354" r:id="rId3"/>
    <p:sldId id="410" r:id="rId4"/>
    <p:sldId id="594" r:id="rId5"/>
    <p:sldId id="397" r:id="rId6"/>
    <p:sldId id="605" r:id="rId7"/>
    <p:sldId id="340" r:id="rId8"/>
    <p:sldId id="298" r:id="rId9"/>
    <p:sldId id="299" r:id="rId10"/>
    <p:sldId id="414" r:id="rId11"/>
    <p:sldId id="415" r:id="rId12"/>
    <p:sldId id="375" r:id="rId13"/>
    <p:sldId id="377" r:id="rId14"/>
    <p:sldId id="601" r:id="rId15"/>
    <p:sldId id="613" r:id="rId16"/>
    <p:sldId id="378" r:id="rId17"/>
    <p:sldId id="416" r:id="rId18"/>
    <p:sldId id="419" r:id="rId19"/>
    <p:sldId id="355" r:id="rId20"/>
    <p:sldId id="357" r:id="rId21"/>
    <p:sldId id="387" r:id="rId22"/>
    <p:sldId id="435" r:id="rId23"/>
    <p:sldId id="382" r:id="rId24"/>
    <p:sldId id="383" r:id="rId25"/>
    <p:sldId id="368" r:id="rId26"/>
    <p:sldId id="400" r:id="rId27"/>
    <p:sldId id="437" r:id="rId28"/>
    <p:sldId id="438" r:id="rId29"/>
    <p:sldId id="602" r:id="rId30"/>
    <p:sldId id="439" r:id="rId31"/>
    <p:sldId id="440" r:id="rId32"/>
    <p:sldId id="614" r:id="rId33"/>
    <p:sldId id="615" r:id="rId34"/>
    <p:sldId id="469" r:id="rId35"/>
    <p:sldId id="470" r:id="rId36"/>
    <p:sldId id="471" r:id="rId37"/>
    <p:sldId id="371" r:id="rId38"/>
    <p:sldId id="445" r:id="rId39"/>
    <p:sldId id="374" r:id="rId40"/>
    <p:sldId id="326" r:id="rId41"/>
    <p:sldId id="629" r:id="rId42"/>
    <p:sldId id="350" r:id="rId43"/>
    <p:sldId id="408" r:id="rId44"/>
    <p:sldId id="600" r:id="rId45"/>
    <p:sldId id="351" r:id="rId46"/>
    <p:sldId id="472" r:id="rId47"/>
    <p:sldId id="388" r:id="rId48"/>
    <p:sldId id="611" r:id="rId49"/>
    <p:sldId id="446" r:id="rId50"/>
    <p:sldId id="390" r:id="rId51"/>
    <p:sldId id="627" r:id="rId52"/>
    <p:sldId id="620" r:id="rId53"/>
    <p:sldId id="628" r:id="rId54"/>
    <p:sldId id="621" r:id="rId55"/>
    <p:sldId id="622" r:id="rId56"/>
    <p:sldId id="623" r:id="rId57"/>
    <p:sldId id="624" r:id="rId58"/>
    <p:sldId id="625" r:id="rId59"/>
    <p:sldId id="352" r:id="rId60"/>
    <p:sldId id="616" r:id="rId61"/>
    <p:sldId id="617" r:id="rId62"/>
    <p:sldId id="618" r:id="rId6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CB3D"/>
    <a:srgbClr val="00CC00"/>
    <a:srgbClr val="008000"/>
    <a:srgbClr val="F6640A"/>
    <a:srgbClr val="00CC66"/>
    <a:srgbClr val="A50021"/>
    <a:srgbClr val="FFFF99"/>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ijl, gemiddeld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Stijl, gemiddeld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82" autoAdjust="0"/>
    <p:restoredTop sz="94271" autoAdjust="0"/>
  </p:normalViewPr>
  <p:slideViewPr>
    <p:cSldViewPr>
      <p:cViewPr varScale="1">
        <p:scale>
          <a:sx n="78" d="100"/>
          <a:sy n="78" d="100"/>
        </p:scale>
        <p:origin x="1291" y="6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22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BD39C90-321D-4FFB-9CD1-A0FC29EAA651}" type="slidenum">
              <a:rPr lang="en-US"/>
              <a:pPr>
                <a:defRPr/>
              </a:pPr>
              <a:t>‹nr.›</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12manage.com/methods_freecashflow_nl.html"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www.12manage.com/methods_wacc_nl.html"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korcomptenz.com/microsoft-dynamics-business-solutions"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isystems-group.com/solutions/microsoft-dynamics-365/"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korcomptenz.com/microsoft-dynamics-crm" TargetMode="External"/><Relationship Id="rId3" Type="http://schemas.openxmlformats.org/officeDocument/2006/relationships/hyperlink" Target="https://www.korcomptenz.com/microsoft-dynamics365" TargetMode="External"/><Relationship Id="rId7" Type="http://schemas.openxmlformats.org/officeDocument/2006/relationships/hyperlink" Target="https://www.korcomptenz.com/"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korcomptenz.com/microsoft-dynamics-business-solutions" TargetMode="External"/><Relationship Id="rId5" Type="http://schemas.openxmlformats.org/officeDocument/2006/relationships/hyperlink" Target="https://www.korcomptenz.com/microsoft-dynamics-gp" TargetMode="External"/><Relationship Id="rId4" Type="http://schemas.openxmlformats.org/officeDocument/2006/relationships/hyperlink" Target="https://www.korcomptenz.com/microsoft-dynamics-nav"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computable.be/keyword/erp/4182328/artikelen.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jdelijke aanduiding voor dia-afbeelding 1"/>
          <p:cNvSpPr>
            <a:spLocks noGrp="1" noRot="1" noChangeAspect="1" noTextEdit="1"/>
          </p:cNvSpPr>
          <p:nvPr>
            <p:ph type="sldImg"/>
          </p:nvPr>
        </p:nvSpPr>
        <p:spPr>
          <a:ln/>
        </p:spPr>
      </p:sp>
      <p:sp>
        <p:nvSpPr>
          <p:cNvPr id="16387"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latin typeface="Arial" panose="020B0604020202020204" pitchFamily="34" charset="0"/>
            </a:endParaRPr>
          </a:p>
        </p:txBody>
      </p:sp>
      <p:sp>
        <p:nvSpPr>
          <p:cNvPr id="16388"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8583F34-8418-4074-9F2F-FD54F2336404}" type="slidenum">
              <a:rPr lang="en-US" altLang="nl-BE" smtClean="0"/>
              <a:pPr>
                <a:spcBef>
                  <a:spcPct val="0"/>
                </a:spcBef>
              </a:pPr>
              <a:t>5</a:t>
            </a:fld>
            <a:endParaRPr lang="en-US" altLang="nl-B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jdelijke aanduiding voor dia-afbeelding 1"/>
          <p:cNvSpPr>
            <a:spLocks noGrp="1" noRot="1" noChangeAspect="1" noTextEdit="1"/>
          </p:cNvSpPr>
          <p:nvPr>
            <p:ph type="sldImg"/>
          </p:nvPr>
        </p:nvSpPr>
        <p:spPr>
          <a:ln/>
        </p:spPr>
      </p:sp>
      <p:sp>
        <p:nvSpPr>
          <p:cNvPr id="39939"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altLang="nl-BE">
                <a:latin typeface="Arial" panose="020B0604020202020204" pitchFamily="34" charset="0"/>
              </a:rPr>
              <a:t>Bron: Ernst &amp; Young -  Wim Van Houwaert   </a:t>
            </a:r>
            <a:br>
              <a:rPr lang="nl-BE" altLang="nl-BE">
                <a:latin typeface="Arial" panose="020B0604020202020204" pitchFamily="34" charset="0"/>
              </a:rPr>
            </a:br>
            <a:r>
              <a:rPr lang="nl-BE" altLang="nl-BE">
                <a:latin typeface="Arial" panose="020B0604020202020204" pitchFamily="34" charset="0"/>
              </a:rPr>
              <a:t>Presentatie op slideshare.net</a:t>
            </a:r>
          </a:p>
        </p:txBody>
      </p:sp>
      <p:sp>
        <p:nvSpPr>
          <p:cNvPr id="39940"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79DD152-8E09-445C-855C-92F47139826E}" type="slidenum">
              <a:rPr lang="en-US" altLang="nl-BE" smtClean="0"/>
              <a:pPr>
                <a:spcBef>
                  <a:spcPct val="0"/>
                </a:spcBef>
              </a:pPr>
              <a:t>21</a:t>
            </a:fld>
            <a:endParaRPr lang="en-US" altLang="nl-B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jdelijke aanduiding voor dia-afbeelding 1"/>
          <p:cNvSpPr>
            <a:spLocks noGrp="1" noRot="1" noChangeAspect="1" noTextEdit="1"/>
          </p:cNvSpPr>
          <p:nvPr>
            <p:ph type="sldImg"/>
          </p:nvPr>
        </p:nvSpPr>
        <p:spPr>
          <a:ln/>
        </p:spPr>
      </p:sp>
      <p:sp>
        <p:nvSpPr>
          <p:cNvPr id="54275"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altLang="nl-BE" dirty="0">
                <a:latin typeface="Arial" panose="020B0604020202020204" pitchFamily="34" charset="0"/>
              </a:rPr>
              <a:t>http://go.panorama-consulting.com/rs/603-UJX-107/images/2017-ERP-Report.pdf</a:t>
            </a:r>
          </a:p>
        </p:txBody>
      </p:sp>
      <p:sp>
        <p:nvSpPr>
          <p:cNvPr id="54276"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4254384-A9E2-4939-ADFB-78B84BE9BAFA}" type="slidenum">
              <a:rPr lang="en-US" altLang="nl-BE" smtClean="0"/>
              <a:pPr/>
              <a:t>22</a:t>
            </a:fld>
            <a:endParaRPr lang="en-US" altLang="nl-B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jdelijke aanduiding voor dia-afbeelding 1"/>
          <p:cNvSpPr>
            <a:spLocks noGrp="1" noRot="1" noChangeAspect="1" noTextEdit="1"/>
          </p:cNvSpPr>
          <p:nvPr>
            <p:ph type="sldImg"/>
          </p:nvPr>
        </p:nvSpPr>
        <p:spPr>
          <a:ln/>
        </p:spPr>
      </p:sp>
      <p:sp>
        <p:nvSpPr>
          <p:cNvPr id="5632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BE" altLang="nl-BE">
              <a:latin typeface="Arial" panose="020B0604020202020204" pitchFamily="34" charset="0"/>
            </a:endParaRPr>
          </a:p>
        </p:txBody>
      </p:sp>
      <p:sp>
        <p:nvSpPr>
          <p:cNvPr id="5632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A21377C-61A2-475A-A0FD-DEF457F64DB4}" type="slidenum">
              <a:rPr lang="en-US" altLang="nl-BE" smtClean="0"/>
              <a:pPr>
                <a:spcBef>
                  <a:spcPct val="0"/>
                </a:spcBef>
              </a:pPr>
              <a:t>23</a:t>
            </a:fld>
            <a:endParaRPr lang="en-US" altLang="nl-B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jdelijke aanduiding voor dia-afbeelding 1"/>
          <p:cNvSpPr>
            <a:spLocks noGrp="1" noRot="1" noChangeAspect="1" noTextEdit="1"/>
          </p:cNvSpPr>
          <p:nvPr>
            <p:ph type="sldImg"/>
          </p:nvPr>
        </p:nvSpPr>
        <p:spPr>
          <a:ln/>
        </p:spPr>
      </p:sp>
      <p:sp>
        <p:nvSpPr>
          <p:cNvPr id="58371"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altLang="nl-BE" dirty="0">
                <a:latin typeface="Arial" panose="020B0604020202020204" pitchFamily="34" charset="0"/>
              </a:rPr>
              <a:t>Tier 1 GO</a:t>
            </a:r>
          </a:p>
          <a:p>
            <a:r>
              <a:rPr lang="nl-BE" altLang="nl-BE" dirty="0">
                <a:latin typeface="Arial" panose="020B0604020202020204" pitchFamily="34" charset="0"/>
              </a:rPr>
              <a:t>Tier 2 MO</a:t>
            </a:r>
          </a:p>
          <a:p>
            <a:r>
              <a:rPr lang="nl-BE" altLang="nl-BE" dirty="0">
                <a:latin typeface="Arial" panose="020B0604020202020204" pitchFamily="34" charset="0"/>
              </a:rPr>
              <a:t>Tier 3 KMO</a:t>
            </a:r>
          </a:p>
        </p:txBody>
      </p:sp>
      <p:sp>
        <p:nvSpPr>
          <p:cNvPr id="58372"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1440605-9928-4A8C-B1CD-3E7A1146566B}" type="slidenum">
              <a:rPr lang="en-US" altLang="nl-BE" smtClean="0"/>
              <a:pPr>
                <a:spcBef>
                  <a:spcPct val="0"/>
                </a:spcBef>
              </a:pPr>
              <a:t>24</a:t>
            </a:fld>
            <a:endParaRPr lang="en-US" altLang="nl-B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jdelijke aanduiding voor dia-afbeelding 1"/>
          <p:cNvSpPr>
            <a:spLocks noGrp="1" noRot="1" noChangeAspect="1" noTextEdit="1"/>
          </p:cNvSpPr>
          <p:nvPr>
            <p:ph type="sldImg"/>
          </p:nvPr>
        </p:nvSpPr>
        <p:spPr>
          <a:ln/>
        </p:spPr>
      </p:sp>
      <p:sp>
        <p:nvSpPr>
          <p:cNvPr id="60419"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altLang="nl-BE">
                <a:latin typeface="Arial" panose="020B0604020202020204" pitchFamily="34" charset="0"/>
              </a:rPr>
              <a:t>Bron: http://www.autofieldguide.com/articles/070206.html</a:t>
            </a:r>
            <a:endParaRPr lang="nl-NL" altLang="nl-BE">
              <a:latin typeface="Arial" panose="020B0604020202020204" pitchFamily="34" charset="0"/>
            </a:endParaRPr>
          </a:p>
        </p:txBody>
      </p:sp>
      <p:sp>
        <p:nvSpPr>
          <p:cNvPr id="60420"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CF1D7AF-034B-4DFE-8FC8-9437826181D9}" type="slidenum">
              <a:rPr lang="en-US" altLang="nl-BE" smtClean="0"/>
              <a:pPr>
                <a:spcBef>
                  <a:spcPct val="0"/>
                </a:spcBef>
              </a:pPr>
              <a:t>25</a:t>
            </a:fld>
            <a:endParaRPr lang="en-US" altLang="nl-B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https://www.korcomptenz.com/microsoft-dynamics365</a:t>
            </a:r>
          </a:p>
        </p:txBody>
      </p:sp>
      <p:sp>
        <p:nvSpPr>
          <p:cNvPr id="4" name="Tijdelijke aanduiding voor dianummer 3"/>
          <p:cNvSpPr>
            <a:spLocks noGrp="1"/>
          </p:cNvSpPr>
          <p:nvPr>
            <p:ph type="sldNum" sz="quarter" idx="10"/>
          </p:nvPr>
        </p:nvSpPr>
        <p:spPr/>
        <p:txBody>
          <a:bodyPr/>
          <a:lstStyle/>
          <a:p>
            <a:pPr>
              <a:defRPr/>
            </a:pPr>
            <a:fld id="{2BD39C90-321D-4FFB-9CD1-A0FC29EAA651}" type="slidenum">
              <a:rPr lang="en-US" smtClean="0"/>
              <a:pPr>
                <a:defRPr/>
              </a:pPr>
              <a:t>29</a:t>
            </a:fld>
            <a:endParaRPr lang="en-US"/>
          </a:p>
        </p:txBody>
      </p:sp>
    </p:spTree>
    <p:extLst>
      <p:ext uri="{BB962C8B-B14F-4D97-AF65-F5344CB8AC3E}">
        <p14:creationId xmlns:p14="http://schemas.microsoft.com/office/powerpoint/2010/main" val="4029048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jdelijke aanduiding voor dia-afbeelding 1"/>
          <p:cNvSpPr>
            <a:spLocks noGrp="1" noRot="1" noChangeAspect="1" noTextEdit="1"/>
          </p:cNvSpPr>
          <p:nvPr>
            <p:ph type="sldImg"/>
          </p:nvPr>
        </p:nvSpPr>
        <p:spPr>
          <a:ln/>
        </p:spPr>
      </p:sp>
      <p:sp>
        <p:nvSpPr>
          <p:cNvPr id="80899"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2" eaLnBrk="1" hangingPunct="1"/>
            <a:endParaRPr lang="nl-BE" altLang="nl-BE" dirty="0">
              <a:latin typeface="Arial" panose="020B0604020202020204" pitchFamily="34" charset="0"/>
            </a:endParaRPr>
          </a:p>
          <a:p>
            <a:r>
              <a:rPr lang="nl-NL" altLang="nl-BE" dirty="0">
                <a:latin typeface="Arial" panose="020B0604020202020204" pitchFamily="34" charset="0"/>
              </a:rPr>
              <a:t>Bron: </a:t>
            </a:r>
            <a:endParaRPr lang="nl-BE"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2017 REPORT ON ERP SYSTEMS AND ENTERPRISE SOFTWARE  - </a:t>
            </a:r>
            <a:endParaRPr lang="nl-BE" sz="1200" b="0" i="0" u="none" strike="noStrike" kern="1200" baseline="0" dirty="0">
              <a:solidFill>
                <a:schemeClr val="tx1"/>
              </a:solidFill>
              <a:latin typeface="Arial" charset="0"/>
              <a:ea typeface="+mn-ea"/>
              <a:cs typeface="+mn-cs"/>
            </a:endParaRPr>
          </a:p>
          <a:p>
            <a:r>
              <a:rPr lang="nl-BE" sz="1200" b="0" i="0" u="none" strike="noStrike" kern="1200" baseline="0" dirty="0">
                <a:solidFill>
                  <a:schemeClr val="tx1"/>
                </a:solidFill>
                <a:latin typeface="Arial" charset="0"/>
                <a:ea typeface="+mn-ea"/>
                <a:cs typeface="+mn-cs"/>
              </a:rPr>
              <a:t>A Panorama Consulting Solutions Research Report </a:t>
            </a:r>
            <a:endParaRPr lang="nl-NL" altLang="nl-BE" dirty="0">
              <a:latin typeface="Arial" panose="020B0604020202020204" pitchFamily="34" charset="0"/>
            </a:endParaRPr>
          </a:p>
        </p:txBody>
      </p:sp>
      <p:sp>
        <p:nvSpPr>
          <p:cNvPr id="80900"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B2EED5B-20B0-436A-A3EE-F94307BE90D7}" type="slidenum">
              <a:rPr lang="en-US" altLang="nl-BE" smtClean="0"/>
              <a:pPr>
                <a:spcBef>
                  <a:spcPct val="0"/>
                </a:spcBef>
              </a:pPr>
              <a:t>37</a:t>
            </a:fld>
            <a:endParaRPr lang="en-US" altLang="nl-B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jdelijke aanduiding voor dia-afbeelding 1"/>
          <p:cNvSpPr>
            <a:spLocks noGrp="1" noRot="1" noChangeAspect="1" noTextEdit="1"/>
          </p:cNvSpPr>
          <p:nvPr>
            <p:ph type="sldImg"/>
          </p:nvPr>
        </p:nvSpPr>
        <p:spPr>
          <a:ln/>
        </p:spPr>
      </p:sp>
      <p:sp>
        <p:nvSpPr>
          <p:cNvPr id="84995"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BE">
              <a:latin typeface="Arial" panose="020B0604020202020204" pitchFamily="34" charset="0"/>
            </a:endParaRPr>
          </a:p>
        </p:txBody>
      </p:sp>
      <p:sp>
        <p:nvSpPr>
          <p:cNvPr id="84996"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CBE8B96-F264-493D-8690-B8A36BCFD294}" type="slidenum">
              <a:rPr lang="en-US" altLang="nl-BE" smtClean="0"/>
              <a:pPr>
                <a:spcBef>
                  <a:spcPct val="0"/>
                </a:spcBef>
              </a:pPr>
              <a:t>39</a:t>
            </a:fld>
            <a:endParaRPr lang="en-US" altLang="nl-B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jdelijke aanduiding voor dia-afbeelding 1"/>
          <p:cNvSpPr>
            <a:spLocks noGrp="1" noRot="1" noChangeAspect="1" noTextEdit="1"/>
          </p:cNvSpPr>
          <p:nvPr>
            <p:ph type="sldImg"/>
          </p:nvPr>
        </p:nvSpPr>
        <p:spPr>
          <a:ln/>
        </p:spPr>
      </p:sp>
      <p:sp>
        <p:nvSpPr>
          <p:cNvPr id="89091"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altLang="nl-BE">
                <a:latin typeface="Arial" panose="020B0604020202020204" pitchFamily="34" charset="0"/>
              </a:rPr>
              <a:t>Bron: Velcom ERP IT on slideshare</a:t>
            </a:r>
          </a:p>
        </p:txBody>
      </p:sp>
      <p:sp>
        <p:nvSpPr>
          <p:cNvPr id="89092"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6F8A324-6CAA-4C1A-9722-4B79A6078132}" type="slidenum">
              <a:rPr lang="en-US" altLang="nl-BE" smtClean="0"/>
              <a:pPr/>
              <a:t>43</a:t>
            </a:fld>
            <a:endParaRPr lang="en-US" altLang="nl-B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jdelijke aanduiding voor dia-afbeelding 1"/>
          <p:cNvSpPr>
            <a:spLocks noGrp="1" noRot="1" noChangeAspect="1" noTextEdit="1"/>
          </p:cNvSpPr>
          <p:nvPr>
            <p:ph type="sldImg"/>
          </p:nvPr>
        </p:nvSpPr>
        <p:spPr>
          <a:ln/>
        </p:spPr>
      </p:sp>
      <p:sp>
        <p:nvSpPr>
          <p:cNvPr id="101379"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altLang="nl-BE">
                <a:latin typeface="Arial" panose="020B0604020202020204" pitchFamily="34" charset="0"/>
              </a:rPr>
              <a:t>Bron: http://www.agion.nl/prijzen/</a:t>
            </a:r>
          </a:p>
        </p:txBody>
      </p:sp>
      <p:sp>
        <p:nvSpPr>
          <p:cNvPr id="101380"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675AFE6-31F2-48D7-B9E5-A2F2F7CEA55F}" type="slidenum">
              <a:rPr lang="en-US" altLang="nl-BE" smtClean="0"/>
              <a:pPr/>
              <a:t>44</a:t>
            </a:fld>
            <a:endParaRPr lang="en-US" altLang="nl-BE"/>
          </a:p>
        </p:txBody>
      </p:sp>
    </p:spTree>
    <p:extLst>
      <p:ext uri="{BB962C8B-B14F-4D97-AF65-F5344CB8AC3E}">
        <p14:creationId xmlns:p14="http://schemas.microsoft.com/office/powerpoint/2010/main" val="3365760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https://www.softwareadvice.com/nz/erp/</a:t>
            </a:r>
          </a:p>
        </p:txBody>
      </p:sp>
      <p:sp>
        <p:nvSpPr>
          <p:cNvPr id="4" name="Tijdelijke aanduiding voor dianummer 3"/>
          <p:cNvSpPr>
            <a:spLocks noGrp="1"/>
          </p:cNvSpPr>
          <p:nvPr>
            <p:ph type="sldNum" sz="quarter" idx="10"/>
          </p:nvPr>
        </p:nvSpPr>
        <p:spPr/>
        <p:txBody>
          <a:bodyPr/>
          <a:lstStyle/>
          <a:p>
            <a:pPr>
              <a:defRPr/>
            </a:pPr>
            <a:fld id="{2BD39C90-321D-4FFB-9CD1-A0FC29EAA651}" type="slidenum">
              <a:rPr lang="en-US" smtClean="0"/>
              <a:pPr>
                <a:defRPr/>
              </a:pPr>
              <a:t>6</a:t>
            </a:fld>
            <a:endParaRPr lang="en-US"/>
          </a:p>
        </p:txBody>
      </p:sp>
    </p:spTree>
    <p:extLst>
      <p:ext uri="{BB962C8B-B14F-4D97-AF65-F5344CB8AC3E}">
        <p14:creationId xmlns:p14="http://schemas.microsoft.com/office/powerpoint/2010/main" val="1551485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jdelijke aanduiding voor dia-afbeelding 1"/>
          <p:cNvSpPr>
            <a:spLocks noGrp="1" noRot="1" noChangeAspect="1" noTextEdit="1"/>
          </p:cNvSpPr>
          <p:nvPr>
            <p:ph type="sldImg"/>
          </p:nvPr>
        </p:nvSpPr>
        <p:spPr>
          <a:ln/>
        </p:spPr>
      </p:sp>
      <p:sp>
        <p:nvSpPr>
          <p:cNvPr id="3" name="Tijdelijke aanduiding voor notities 2"/>
          <p:cNvSpPr>
            <a:spLocks noGrp="1"/>
          </p:cNvSpPr>
          <p:nvPr>
            <p:ph type="body" idx="1"/>
          </p:nvPr>
        </p:nvSpPr>
        <p:spPr/>
        <p:txBody>
          <a:bodyPr>
            <a:normAutofit fontScale="92500" lnSpcReduction="10000"/>
          </a:bodyPr>
          <a:lstStyle/>
          <a:p>
            <a:pPr eaLnBrk="1" hangingPunct="1">
              <a:defRPr/>
            </a:pPr>
            <a:r>
              <a:rPr lang="nl-NL" dirty="0" err="1">
                <a:latin typeface="Arial" pitchFamily="34" charset="0"/>
              </a:rPr>
              <a:t>Discounted</a:t>
            </a:r>
            <a:r>
              <a:rPr lang="nl-NL" dirty="0">
                <a:latin typeface="Arial" pitchFamily="34" charset="0"/>
              </a:rPr>
              <a:t> Cash </a:t>
            </a:r>
            <a:r>
              <a:rPr lang="nl-NL" dirty="0" err="1">
                <a:latin typeface="Arial" pitchFamily="34" charset="0"/>
              </a:rPr>
              <a:t>Flow</a:t>
            </a:r>
            <a:r>
              <a:rPr lang="nl-NL" dirty="0">
                <a:latin typeface="Arial" pitchFamily="34" charset="0"/>
              </a:rPr>
              <a:t> (DCF) betreft het bedrag dat iemand vandaag wil betalen om de te verwachten cash </a:t>
            </a:r>
            <a:r>
              <a:rPr lang="nl-NL" dirty="0" err="1">
                <a:latin typeface="Arial" pitchFamily="34" charset="0"/>
              </a:rPr>
              <a:t>flow</a:t>
            </a:r>
            <a:r>
              <a:rPr lang="nl-NL" dirty="0">
                <a:latin typeface="Arial" pitchFamily="34" charset="0"/>
              </a:rPr>
              <a:t> van toekomstige jaren te ontvangen. De </a:t>
            </a:r>
            <a:r>
              <a:rPr lang="nl-NL" b="1" dirty="0">
                <a:latin typeface="Arial" pitchFamily="34" charset="0"/>
              </a:rPr>
              <a:t>DCF methode</a:t>
            </a:r>
            <a:r>
              <a:rPr lang="nl-NL" dirty="0">
                <a:latin typeface="Arial" pitchFamily="34" charset="0"/>
              </a:rPr>
              <a:t> zet toekomstige inkomens om in geld van vandaag. De toekomstige kasstromen moeten opnieuw worden berekend (verdisconteerd), om hun huidige waarden weer te geven. Op deze wijze wordt de waarde van een project over de jaren heen behoorlijk bepaald. </a:t>
            </a:r>
          </a:p>
          <a:p>
            <a:pPr eaLnBrk="1" hangingPunct="1">
              <a:defRPr/>
            </a:pPr>
            <a:endParaRPr lang="nl-NL" dirty="0">
              <a:latin typeface="Arial" pitchFamily="34" charset="0"/>
            </a:endParaRPr>
          </a:p>
          <a:p>
            <a:pPr eaLnBrk="1" hangingPunct="1">
              <a:defRPr/>
            </a:pPr>
            <a:r>
              <a:rPr lang="nl-NL" dirty="0">
                <a:latin typeface="Arial" pitchFamily="34" charset="0"/>
              </a:rPr>
              <a:t>Bijvoorbeeld, als de inflatie 6% is, zou de waarde van uw geld elke ±12 jaren halveren. Als u verwacht dat een bepaald activa u een inkomen van $30.000 zal verstrekken over 12 jaar vanaf nu, zou die inkomensstroom vandaag $15.000 waard zijn als de inflatie 6% is voor deze periode. Wij hebben nu de cash </a:t>
            </a:r>
            <a:r>
              <a:rPr lang="nl-NL" dirty="0" err="1">
                <a:latin typeface="Arial" pitchFamily="34" charset="0"/>
              </a:rPr>
              <a:t>flow</a:t>
            </a:r>
            <a:r>
              <a:rPr lang="nl-NL" dirty="0">
                <a:latin typeface="Arial" pitchFamily="34" charset="0"/>
              </a:rPr>
              <a:t> van $30.000 verdisconteerd: deze is slechts $15.000 voor u waard op dit ogenblik</a:t>
            </a:r>
          </a:p>
          <a:p>
            <a:pPr eaLnBrk="1" hangingPunct="1">
              <a:defRPr/>
            </a:pPr>
            <a:endParaRPr lang="nl-NL" dirty="0">
              <a:latin typeface="Arial" pitchFamily="34" charset="0"/>
            </a:endParaRPr>
          </a:p>
          <a:p>
            <a:pPr>
              <a:defRPr/>
            </a:pPr>
            <a:r>
              <a:rPr lang="nl-NL" dirty="0">
                <a:latin typeface="Arial" pitchFamily="34" charset="0"/>
              </a:rPr>
              <a:t>De methode van DCF is een aanpak voor waardevaststelling, waarbij de verwachte </a:t>
            </a:r>
            <a:r>
              <a:rPr lang="nl-NL" dirty="0">
                <a:latin typeface="Arial" pitchFamily="34" charset="0"/>
                <a:hlinkClick r:id="rId3" action="ppaction://hlinkfile"/>
              </a:rPr>
              <a:t>toekomstige cash </a:t>
            </a:r>
            <a:r>
              <a:rPr lang="nl-NL" dirty="0" err="1">
                <a:latin typeface="Arial" pitchFamily="34" charset="0"/>
                <a:hlinkClick r:id="rId3" action="ppaction://hlinkfile"/>
              </a:rPr>
              <a:t>flows</a:t>
            </a:r>
            <a:r>
              <a:rPr lang="nl-NL" dirty="0">
                <a:latin typeface="Arial" pitchFamily="34" charset="0"/>
              </a:rPr>
              <a:t> worden verdisconteerd tegen een rentevoet (ook genoemd: </a:t>
            </a:r>
            <a:r>
              <a:rPr lang="nl-NL" dirty="0" err="1">
                <a:latin typeface="Arial" pitchFamily="34" charset="0"/>
              </a:rPr>
              <a:t>Rate</a:t>
            </a:r>
            <a:r>
              <a:rPr lang="nl-NL" dirty="0">
                <a:latin typeface="Arial" pitchFamily="34" charset="0"/>
              </a:rPr>
              <a:t> of Return), die het gepercipieerde risico van de kasstroom weergeeft. In feite, wijst de </a:t>
            </a:r>
            <a:r>
              <a:rPr lang="nl-NL" dirty="0" err="1">
                <a:latin typeface="Arial" pitchFamily="34" charset="0"/>
                <a:hlinkClick r:id="rId4" action="ppaction://hlinkfile"/>
              </a:rPr>
              <a:t>verdisconteringsvoet</a:t>
            </a:r>
            <a:r>
              <a:rPr lang="nl-NL" dirty="0">
                <a:latin typeface="Arial" pitchFamily="34" charset="0"/>
              </a:rPr>
              <a:t> op twee dingen: </a:t>
            </a:r>
          </a:p>
          <a:p>
            <a:pPr>
              <a:defRPr/>
            </a:pPr>
            <a:r>
              <a:rPr lang="nl-NL" dirty="0">
                <a:latin typeface="Arial" pitchFamily="34" charset="0"/>
              </a:rPr>
              <a:t>De </a:t>
            </a:r>
            <a:r>
              <a:rPr lang="nl-NL" b="1" dirty="0" err="1">
                <a:latin typeface="Arial" pitchFamily="34" charset="0"/>
              </a:rPr>
              <a:t>tijdwaarde</a:t>
            </a:r>
            <a:r>
              <a:rPr lang="nl-NL" b="1" dirty="0">
                <a:latin typeface="Arial" pitchFamily="34" charset="0"/>
              </a:rPr>
              <a:t> van geld</a:t>
            </a:r>
            <a:r>
              <a:rPr lang="nl-NL" dirty="0">
                <a:latin typeface="Arial" pitchFamily="34" charset="0"/>
              </a:rPr>
              <a:t>. Iedere investeerder zou liever onmiddellijk zijn geld krijgen dan te moeten wachten. Daarom moeten investeerders worden gecompenseerd door te betalen voor de vertraging. </a:t>
            </a:r>
          </a:p>
          <a:p>
            <a:pPr>
              <a:defRPr/>
            </a:pPr>
            <a:r>
              <a:rPr lang="nl-NL" dirty="0">
                <a:latin typeface="Arial" pitchFamily="34" charset="0"/>
              </a:rPr>
              <a:t>Een </a:t>
            </a:r>
            <a:r>
              <a:rPr lang="nl-NL" b="1" dirty="0">
                <a:latin typeface="Arial" pitchFamily="34" charset="0"/>
              </a:rPr>
              <a:t>risicopremie</a:t>
            </a:r>
            <a:r>
              <a:rPr lang="nl-NL" dirty="0">
                <a:latin typeface="Arial" pitchFamily="34" charset="0"/>
              </a:rPr>
              <a:t> die de extra opbrengst vertegenwoordigt welke de investeerders eisen, omdat zij compensatie voor het risico willen dat de cash </a:t>
            </a:r>
            <a:r>
              <a:rPr lang="nl-NL" dirty="0" err="1">
                <a:latin typeface="Arial" pitchFamily="34" charset="0"/>
              </a:rPr>
              <a:t>flow</a:t>
            </a:r>
            <a:r>
              <a:rPr lang="nl-NL" dirty="0">
                <a:latin typeface="Arial" pitchFamily="34" charset="0"/>
              </a:rPr>
              <a:t> niet zou kunnen materialiseren. </a:t>
            </a:r>
          </a:p>
          <a:p>
            <a:pPr eaLnBrk="1" hangingPunct="1">
              <a:defRPr/>
            </a:pPr>
            <a:endParaRPr lang="nl-NL" dirty="0">
              <a:latin typeface="Arial" pitchFamily="34" charset="0"/>
            </a:endParaRPr>
          </a:p>
          <a:p>
            <a:pPr eaLnBrk="1" hangingPunct="1">
              <a:defRPr/>
            </a:pPr>
            <a:endParaRPr lang="nl-NL" dirty="0">
              <a:latin typeface="Arial" pitchFamily="34" charset="0"/>
            </a:endParaRPr>
          </a:p>
          <a:p>
            <a:pPr>
              <a:defRPr/>
            </a:pPr>
            <a:endParaRPr lang="nl-NL" dirty="0"/>
          </a:p>
        </p:txBody>
      </p:sp>
      <p:sp>
        <p:nvSpPr>
          <p:cNvPr id="91140"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0767DBA-15B3-44C8-8180-CC16493F4110}" type="slidenum">
              <a:rPr lang="en-US" altLang="nl-BE" smtClean="0"/>
              <a:pPr>
                <a:spcBef>
                  <a:spcPct val="0"/>
                </a:spcBef>
              </a:pPr>
              <a:t>45</a:t>
            </a:fld>
            <a:endParaRPr lang="en-US" altLang="nl-B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jdelijke aanduiding voor dia-afbeelding 1"/>
          <p:cNvSpPr>
            <a:spLocks noGrp="1" noRot="1" noChangeAspect="1" noTextEdit="1"/>
          </p:cNvSpPr>
          <p:nvPr>
            <p:ph type="sldImg"/>
          </p:nvPr>
        </p:nvSpPr>
        <p:spPr>
          <a:ln/>
        </p:spPr>
      </p:sp>
      <p:sp>
        <p:nvSpPr>
          <p:cNvPr id="52227" name="Tijdelijke aanduiding voor notities 2"/>
          <p:cNvSpPr>
            <a:spLocks noGrp="1"/>
          </p:cNvSpPr>
          <p:nvPr>
            <p:ph type="body" idx="1"/>
          </p:nvPr>
        </p:nvSpPr>
        <p:spPr>
          <a:noFill/>
          <a:ln/>
        </p:spPr>
        <p:txBody>
          <a:bodyPr/>
          <a:lstStyle/>
          <a:p>
            <a:endParaRPr lang="nl-NL"/>
          </a:p>
        </p:txBody>
      </p:sp>
      <p:sp>
        <p:nvSpPr>
          <p:cNvPr id="52228" name="Tijdelijke aanduiding voor dianummer 3"/>
          <p:cNvSpPr>
            <a:spLocks noGrp="1"/>
          </p:cNvSpPr>
          <p:nvPr>
            <p:ph type="sldNum" sz="quarter" idx="5"/>
          </p:nvPr>
        </p:nvSpPr>
        <p:spPr>
          <a:noFill/>
        </p:spPr>
        <p:txBody>
          <a:bodyPr/>
          <a:lstStyle/>
          <a:p>
            <a:fld id="{ADE00571-02FD-4722-AB04-AACC219B083A}" type="slidenum">
              <a:rPr lang="en-US" smtClean="0"/>
              <a:pPr/>
              <a:t>54</a:t>
            </a:fld>
            <a:endParaRPr lang="en-US"/>
          </a:p>
        </p:txBody>
      </p:sp>
    </p:spTree>
    <p:extLst>
      <p:ext uri="{BB962C8B-B14F-4D97-AF65-F5344CB8AC3E}">
        <p14:creationId xmlns:p14="http://schemas.microsoft.com/office/powerpoint/2010/main" val="3182834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jdelijke aanduiding voor dia-afbeelding 1"/>
          <p:cNvSpPr>
            <a:spLocks noGrp="1" noRot="1" noChangeAspect="1" noTextEdit="1"/>
          </p:cNvSpPr>
          <p:nvPr>
            <p:ph type="sldImg"/>
          </p:nvPr>
        </p:nvSpPr>
        <p:spPr>
          <a:ln/>
        </p:spPr>
      </p:sp>
      <p:sp>
        <p:nvSpPr>
          <p:cNvPr id="52227" name="Tijdelijke aanduiding voor notities 2"/>
          <p:cNvSpPr>
            <a:spLocks noGrp="1"/>
          </p:cNvSpPr>
          <p:nvPr>
            <p:ph type="body" idx="1"/>
          </p:nvPr>
        </p:nvSpPr>
        <p:spPr>
          <a:noFill/>
          <a:ln/>
        </p:spPr>
        <p:txBody>
          <a:bodyPr/>
          <a:lstStyle/>
          <a:p>
            <a:endParaRPr lang="nl-NL"/>
          </a:p>
        </p:txBody>
      </p:sp>
      <p:sp>
        <p:nvSpPr>
          <p:cNvPr id="52228" name="Tijdelijke aanduiding voor dianummer 3"/>
          <p:cNvSpPr>
            <a:spLocks noGrp="1"/>
          </p:cNvSpPr>
          <p:nvPr>
            <p:ph type="sldNum" sz="quarter" idx="5"/>
          </p:nvPr>
        </p:nvSpPr>
        <p:spPr>
          <a:noFill/>
        </p:spPr>
        <p:txBody>
          <a:bodyPr/>
          <a:lstStyle/>
          <a:p>
            <a:fld id="{ADE00571-02FD-4722-AB04-AACC219B083A}" type="slidenum">
              <a:rPr lang="en-US" smtClean="0"/>
              <a:pPr/>
              <a:t>55</a:t>
            </a:fld>
            <a:endParaRPr lang="en-US"/>
          </a:p>
        </p:txBody>
      </p:sp>
    </p:spTree>
    <p:extLst>
      <p:ext uri="{BB962C8B-B14F-4D97-AF65-F5344CB8AC3E}">
        <p14:creationId xmlns:p14="http://schemas.microsoft.com/office/powerpoint/2010/main" val="799146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2016 Report – Panorama Consulting</a:t>
            </a:r>
          </a:p>
        </p:txBody>
      </p:sp>
      <p:sp>
        <p:nvSpPr>
          <p:cNvPr id="4" name="Tijdelijke aanduiding voor dianummer 3"/>
          <p:cNvSpPr>
            <a:spLocks noGrp="1"/>
          </p:cNvSpPr>
          <p:nvPr>
            <p:ph type="sldNum" sz="quarter" idx="10"/>
          </p:nvPr>
        </p:nvSpPr>
        <p:spPr/>
        <p:txBody>
          <a:bodyPr/>
          <a:lstStyle/>
          <a:p>
            <a:pPr>
              <a:defRPr/>
            </a:pPr>
            <a:fld id="{D243900C-171E-447C-A643-2EA3662CB77A}" type="slidenum">
              <a:rPr lang="en-US" smtClean="0"/>
              <a:pPr>
                <a:defRPr/>
              </a:pPr>
              <a:t>58</a:t>
            </a:fld>
            <a:endParaRPr lang="en-US"/>
          </a:p>
        </p:txBody>
      </p:sp>
    </p:spTree>
    <p:extLst>
      <p:ext uri="{BB962C8B-B14F-4D97-AF65-F5344CB8AC3E}">
        <p14:creationId xmlns:p14="http://schemas.microsoft.com/office/powerpoint/2010/main" val="3319786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jdelijke aanduiding voor dia-afbeelding 1"/>
          <p:cNvSpPr>
            <a:spLocks noGrp="1" noRot="1" noChangeAspect="1" noTextEdit="1"/>
          </p:cNvSpPr>
          <p:nvPr>
            <p:ph type="sldImg"/>
          </p:nvPr>
        </p:nvSpPr>
        <p:spPr>
          <a:ln/>
        </p:spPr>
      </p:sp>
      <p:sp>
        <p:nvSpPr>
          <p:cNvPr id="58371" name="Tijdelijke aanduiding voor notities 2"/>
          <p:cNvSpPr>
            <a:spLocks noGrp="1"/>
          </p:cNvSpPr>
          <p:nvPr>
            <p:ph type="body" idx="1"/>
          </p:nvPr>
        </p:nvSpPr>
        <p:spPr>
          <a:noFill/>
          <a:ln/>
        </p:spPr>
        <p:txBody>
          <a:bodyPr/>
          <a:lstStyle/>
          <a:p>
            <a:r>
              <a:rPr lang="nl-BE"/>
              <a:t>Onderneming positioneert zich bij een ERP-implementatie op 3 balansen.  </a:t>
            </a:r>
          </a:p>
          <a:p>
            <a:r>
              <a:rPr lang="nl-BE"/>
              <a:t>Positie op balansen bepaalt al dan niet slagen project</a:t>
            </a:r>
          </a:p>
          <a:p>
            <a:r>
              <a:rPr lang="nl-BE"/>
              <a:t>Planning:</a:t>
            </a:r>
          </a:p>
          <a:p>
            <a:r>
              <a:rPr lang="nl-BE"/>
              <a:t>Onderneming stelt requirements aan ERP op lange termijn (Strategisch) en op korte termijn (Tactisch).  De onderneming bepaalt welke requirements voorrang krijgen.  </a:t>
            </a:r>
          </a:p>
          <a:p>
            <a:r>
              <a:rPr lang="nl-BE"/>
              <a:t>Organigram:</a:t>
            </a:r>
          </a:p>
          <a:p>
            <a:r>
              <a:rPr lang="nl-BE"/>
              <a:t>Onderneming probeert support voor ERP-implementatie te vinden van werknemers op operationeel niveau tot en met topmanagement over alle afdelingen heen.</a:t>
            </a:r>
          </a:p>
          <a:p>
            <a:r>
              <a:rPr lang="nl-BE"/>
              <a:t>Customizing:</a:t>
            </a:r>
          </a:p>
          <a:p>
            <a:r>
              <a:rPr lang="nl-BE"/>
              <a:t>Onderneming kiest voor re-engineering of kiest voor aanpassen ERP</a:t>
            </a:r>
          </a:p>
          <a:p>
            <a:endParaRPr lang="nl-BE"/>
          </a:p>
          <a:p>
            <a:endParaRPr lang="nl-BE"/>
          </a:p>
        </p:txBody>
      </p:sp>
      <p:sp>
        <p:nvSpPr>
          <p:cNvPr id="58372" name="Tijdelijke aanduiding voor dianummer 3"/>
          <p:cNvSpPr>
            <a:spLocks noGrp="1"/>
          </p:cNvSpPr>
          <p:nvPr>
            <p:ph type="sldNum" sz="quarter" idx="5"/>
          </p:nvPr>
        </p:nvSpPr>
        <p:spPr>
          <a:noFill/>
        </p:spPr>
        <p:txBody>
          <a:bodyPr/>
          <a:lstStyle/>
          <a:p>
            <a:fld id="{9015B370-7944-4086-92D6-5F44E8C388AA}" type="slidenum">
              <a:rPr lang="en-US" smtClean="0"/>
              <a:pPr/>
              <a:t>60</a:t>
            </a:fld>
            <a:endParaRPr lang="en-US"/>
          </a:p>
        </p:txBody>
      </p:sp>
    </p:spTree>
    <p:extLst>
      <p:ext uri="{BB962C8B-B14F-4D97-AF65-F5344CB8AC3E}">
        <p14:creationId xmlns:p14="http://schemas.microsoft.com/office/powerpoint/2010/main" val="4251912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jdelijke aanduiding voor dia-afbeelding 1"/>
          <p:cNvSpPr>
            <a:spLocks noGrp="1" noRot="1" noChangeAspect="1" noTextEdit="1"/>
          </p:cNvSpPr>
          <p:nvPr>
            <p:ph type="sldImg"/>
          </p:nvPr>
        </p:nvSpPr>
        <p:spPr>
          <a:ln/>
        </p:spPr>
      </p:sp>
      <p:sp>
        <p:nvSpPr>
          <p:cNvPr id="59395" name="Tijdelijke aanduiding voor notities 2"/>
          <p:cNvSpPr>
            <a:spLocks noGrp="1"/>
          </p:cNvSpPr>
          <p:nvPr>
            <p:ph type="body" idx="1"/>
          </p:nvPr>
        </p:nvSpPr>
        <p:spPr>
          <a:noFill/>
          <a:ln/>
        </p:spPr>
        <p:txBody>
          <a:bodyPr/>
          <a:lstStyle/>
          <a:p>
            <a:endParaRPr lang="nl-BE"/>
          </a:p>
          <a:p>
            <a:endParaRPr lang="nl-BE"/>
          </a:p>
        </p:txBody>
      </p:sp>
      <p:sp>
        <p:nvSpPr>
          <p:cNvPr id="59396" name="Tijdelijke aanduiding voor dianummer 3"/>
          <p:cNvSpPr>
            <a:spLocks noGrp="1"/>
          </p:cNvSpPr>
          <p:nvPr>
            <p:ph type="sldNum" sz="quarter" idx="5"/>
          </p:nvPr>
        </p:nvSpPr>
        <p:spPr>
          <a:noFill/>
        </p:spPr>
        <p:txBody>
          <a:bodyPr/>
          <a:lstStyle/>
          <a:p>
            <a:fld id="{3C1C2A20-B318-4939-BF7F-2A94C6243B4A}" type="slidenum">
              <a:rPr lang="en-US" smtClean="0"/>
              <a:pPr/>
              <a:t>61</a:t>
            </a:fld>
            <a:endParaRPr lang="en-US"/>
          </a:p>
        </p:txBody>
      </p:sp>
    </p:spTree>
    <p:extLst>
      <p:ext uri="{BB962C8B-B14F-4D97-AF65-F5344CB8AC3E}">
        <p14:creationId xmlns:p14="http://schemas.microsoft.com/office/powerpoint/2010/main" val="3831639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Mediocrity</a:t>
            </a:r>
            <a:r>
              <a:rPr lang="nl-BE" dirty="0"/>
              <a:t> middelmatigheid</a:t>
            </a:r>
          </a:p>
        </p:txBody>
      </p:sp>
      <p:sp>
        <p:nvSpPr>
          <p:cNvPr id="4" name="Tijdelijke aanduiding voor dianummer 3"/>
          <p:cNvSpPr>
            <a:spLocks noGrp="1"/>
          </p:cNvSpPr>
          <p:nvPr>
            <p:ph type="sldNum" sz="quarter" idx="10"/>
          </p:nvPr>
        </p:nvSpPr>
        <p:spPr/>
        <p:txBody>
          <a:bodyPr/>
          <a:lstStyle/>
          <a:p>
            <a:pPr>
              <a:defRPr/>
            </a:pPr>
            <a:fld id="{2BD39C90-321D-4FFB-9CD1-A0FC29EAA651}" type="slidenum">
              <a:rPr lang="en-US" smtClean="0"/>
              <a:pPr>
                <a:defRPr/>
              </a:pPr>
              <a:t>11</a:t>
            </a:fld>
            <a:endParaRPr lang="en-US"/>
          </a:p>
        </p:txBody>
      </p:sp>
    </p:spTree>
    <p:extLst>
      <p:ext uri="{BB962C8B-B14F-4D97-AF65-F5344CB8AC3E}">
        <p14:creationId xmlns:p14="http://schemas.microsoft.com/office/powerpoint/2010/main" val="2550283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jdelijke aanduiding voor dia-afbeelding 1"/>
          <p:cNvSpPr>
            <a:spLocks noGrp="1" noRot="1" noChangeAspect="1" noTextEdit="1"/>
          </p:cNvSpPr>
          <p:nvPr>
            <p:ph type="sldImg"/>
          </p:nvPr>
        </p:nvSpPr>
        <p:spPr>
          <a:ln/>
        </p:spPr>
      </p:sp>
      <p:sp>
        <p:nvSpPr>
          <p:cNvPr id="26627"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dirty="0"/>
              <a:t>https://www.korcomptenz.com/microsoft-dynamics-ax</a:t>
            </a:r>
          </a:p>
          <a:p>
            <a:r>
              <a:rPr lang="en-US" sz="1200" b="0" i="0" kern="1200" dirty="0">
                <a:solidFill>
                  <a:schemeClr val="tx1"/>
                </a:solidFill>
                <a:effectLst/>
                <a:latin typeface="Arial" charset="0"/>
                <a:ea typeface="+mn-ea"/>
                <a:cs typeface="+mn-cs"/>
              </a:rPr>
              <a:t>Microsoft Dynamics AX 2012 R3 is the on premises </a:t>
            </a:r>
            <a:r>
              <a:rPr lang="en-US" sz="1200" b="0" i="0" u="none" strike="noStrike" kern="1200" dirty="0">
                <a:solidFill>
                  <a:schemeClr val="tx1"/>
                </a:solidFill>
                <a:effectLst/>
                <a:latin typeface="Arial" charset="0"/>
                <a:ea typeface="+mn-ea"/>
                <a:cs typeface="+mn-cs"/>
                <a:hlinkClick r:id="rId3" tooltip="Microsoft Dynamics ERP"/>
              </a:rPr>
              <a:t>enterprise resource planning (ERP)</a:t>
            </a:r>
            <a:r>
              <a:rPr lang="en-US" sz="1200" b="0" i="0" kern="1200" dirty="0">
                <a:solidFill>
                  <a:schemeClr val="tx1"/>
                </a:solidFill>
                <a:effectLst/>
                <a:latin typeface="Arial" charset="0"/>
                <a:ea typeface="+mn-ea"/>
                <a:cs typeface="+mn-cs"/>
              </a:rPr>
              <a:t> solution for your enterprise. </a:t>
            </a:r>
          </a:p>
          <a:p>
            <a:r>
              <a:rPr lang="en-US" sz="1200" b="0" i="0" kern="1200" dirty="0">
                <a:solidFill>
                  <a:schemeClr val="tx1"/>
                </a:solidFill>
                <a:effectLst/>
                <a:latin typeface="Arial" charset="0"/>
                <a:ea typeface="+mn-ea"/>
                <a:cs typeface="+mn-cs"/>
              </a:rPr>
              <a:t>Microsoft Dynamics AX (AXAPTA) is the former name of </a:t>
            </a:r>
            <a:r>
              <a:rPr lang="en-US" sz="1200" b="0" i="0" u="none" strike="noStrike" kern="1200" dirty="0">
                <a:solidFill>
                  <a:schemeClr val="tx1"/>
                </a:solidFill>
                <a:effectLst/>
                <a:latin typeface="Arial" charset="0"/>
                <a:ea typeface="+mn-ea"/>
                <a:cs typeface="+mn-cs"/>
                <a:hlinkClick r:id="rId4"/>
              </a:rPr>
              <a:t>Dynamics 365</a:t>
            </a:r>
            <a:r>
              <a:rPr lang="en-US" sz="1200" b="0" i="0" kern="1200" dirty="0">
                <a:solidFill>
                  <a:schemeClr val="tx1"/>
                </a:solidFill>
                <a:effectLst/>
                <a:latin typeface="Arial" charset="0"/>
                <a:ea typeface="+mn-ea"/>
                <a:cs typeface="+mn-cs"/>
              </a:rPr>
              <a:t> for Finance and Operations. </a:t>
            </a:r>
            <a:endParaRPr lang="nl-BE" altLang="nl-BE" dirty="0">
              <a:latin typeface="Arial" panose="020B0604020202020204" pitchFamily="34" charset="0"/>
            </a:endParaRPr>
          </a:p>
        </p:txBody>
      </p:sp>
      <p:sp>
        <p:nvSpPr>
          <p:cNvPr id="26628"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3DFE248-FCF5-4EDB-925E-6F3B71C7472A}" type="slidenum">
              <a:rPr lang="en-US" altLang="nl-BE" smtClean="0"/>
              <a:pPr>
                <a:spcBef>
                  <a:spcPct val="0"/>
                </a:spcBef>
              </a:pPr>
              <a:t>13</a:t>
            </a:fld>
            <a:endParaRPr lang="en-US" altLang="nl-B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200" b="0" i="0" u="none" strike="noStrike" kern="1200" dirty="0">
                <a:solidFill>
                  <a:schemeClr val="tx1"/>
                </a:solidFill>
                <a:effectLst/>
                <a:latin typeface="Arial" charset="0"/>
                <a:ea typeface="+mn-ea"/>
                <a:cs typeface="+mn-cs"/>
                <a:hlinkClick r:id="rId3" tooltip="Microsoft Dynamics 365"/>
              </a:rPr>
              <a:t>Microsoft Dynamics 365</a:t>
            </a:r>
            <a:r>
              <a:rPr lang="en-US" sz="1200" b="0" i="0" kern="1200" dirty="0">
                <a:solidFill>
                  <a:schemeClr val="tx1"/>
                </a:solidFill>
                <a:effectLst/>
                <a:latin typeface="Arial" charset="0"/>
                <a:ea typeface="+mn-ea"/>
                <a:cs typeface="+mn-cs"/>
              </a:rPr>
              <a:t> is unique, powerful business software that has the functionality and benefits of both customer relationship management (CRM) and enterprise resource planning (ERP).  The platform includes applications that address the full range of business processes including Sales, Customer Service, Finance and Operations, Field Service, Marketing, Talent, Retail, and Customer Insights.</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Originally called Navision, </a:t>
            </a:r>
            <a:r>
              <a:rPr lang="en-US" sz="1200" b="0" i="0" u="none" strike="noStrike" kern="1200" dirty="0">
                <a:solidFill>
                  <a:schemeClr val="tx1"/>
                </a:solidFill>
                <a:effectLst/>
                <a:latin typeface="Arial" charset="0"/>
                <a:ea typeface="+mn-ea"/>
                <a:cs typeface="+mn-cs"/>
                <a:hlinkClick r:id="rId4" tooltip="Microsoft Dynamics NAV Services"/>
              </a:rPr>
              <a:t>Microsoft Dynamics NAV</a:t>
            </a:r>
            <a:r>
              <a:rPr lang="en-US" sz="1200" b="0" i="0" kern="1200" dirty="0">
                <a:solidFill>
                  <a:schemeClr val="tx1"/>
                </a:solidFill>
                <a:effectLst/>
                <a:latin typeface="Arial" charset="0"/>
                <a:ea typeface="+mn-ea"/>
                <a:cs typeface="+mn-cs"/>
              </a:rPr>
              <a:t> is a multi-language, multi-currency business management solution that helps small and mid-size companies worldwide manage their accounting and finances, supply chain, and operations.</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Originally called Great Plains, </a:t>
            </a:r>
            <a:r>
              <a:rPr lang="en-US" sz="1200" b="0" i="0" u="none" strike="noStrike" kern="1200" dirty="0">
                <a:solidFill>
                  <a:schemeClr val="tx1"/>
                </a:solidFill>
                <a:effectLst/>
                <a:latin typeface="Arial" charset="0"/>
                <a:ea typeface="+mn-ea"/>
                <a:cs typeface="+mn-cs"/>
                <a:hlinkClick r:id="rId5" tooltip="Dynamics GP Solutions"/>
              </a:rPr>
              <a:t>Microsoft Dynamics GP</a:t>
            </a:r>
            <a:r>
              <a:rPr lang="en-US" sz="1200" b="0" i="0" kern="1200" dirty="0">
                <a:solidFill>
                  <a:schemeClr val="tx1"/>
                </a:solidFill>
                <a:effectLst/>
                <a:latin typeface="Arial" charset="0"/>
                <a:ea typeface="+mn-ea"/>
                <a:cs typeface="+mn-cs"/>
              </a:rPr>
              <a:t> is an ERP application for mid-market businesses with a rapid growth curve. </a:t>
            </a:r>
            <a:r>
              <a:rPr lang="en-US" sz="1200" b="0" i="0" u="none" strike="noStrike" kern="1200" dirty="0">
                <a:solidFill>
                  <a:schemeClr val="tx1"/>
                </a:solidFill>
                <a:effectLst/>
                <a:latin typeface="Arial" charset="0"/>
                <a:ea typeface="+mn-ea"/>
                <a:cs typeface="+mn-cs"/>
                <a:hlinkClick r:id="rId5" tooltip="Dynamics GP Solutions"/>
              </a:rPr>
              <a:t>Microsoft Dynamics GP</a:t>
            </a:r>
            <a:r>
              <a:rPr lang="en-US" sz="1200" b="0" i="0" kern="1200" dirty="0">
                <a:solidFill>
                  <a:schemeClr val="tx1"/>
                </a:solidFill>
                <a:effectLst/>
                <a:latin typeface="Arial" charset="0"/>
                <a:ea typeface="+mn-ea"/>
                <a:cs typeface="+mn-cs"/>
              </a:rPr>
              <a:t> has modules for financial management, human resources management, manufacturing planning, supply chain management, field service, business intelligence, collaboration, compliance and IT management. The solution is based on .NET frameworks and hosted on Windows.</a:t>
            </a:r>
            <a:br>
              <a:rPr lang="en-US" sz="1200" b="0" i="0" kern="1200" dirty="0">
                <a:solidFill>
                  <a:schemeClr val="tx1"/>
                </a:solidFill>
                <a:effectLst/>
                <a:latin typeface="Arial" charset="0"/>
                <a:ea typeface="+mn-ea"/>
                <a:cs typeface="+mn-cs"/>
              </a:rPr>
            </a:br>
            <a:br>
              <a:rPr lang="en-US" sz="1200" b="0" i="0" kern="1200" dirty="0">
                <a:solidFill>
                  <a:schemeClr val="tx1"/>
                </a:solidFill>
                <a:effectLst/>
                <a:latin typeface="Arial" charset="0"/>
                <a:ea typeface="+mn-ea"/>
                <a:cs typeface="+mn-cs"/>
              </a:rPr>
            </a:br>
            <a:r>
              <a:rPr lang="en-US" sz="1200" b="0" i="0" u="none" strike="noStrike" kern="1200" dirty="0">
                <a:solidFill>
                  <a:schemeClr val="tx1"/>
                </a:solidFill>
                <a:effectLst/>
                <a:latin typeface="Arial" charset="0"/>
                <a:ea typeface="+mn-ea"/>
                <a:cs typeface="+mn-cs"/>
                <a:hlinkClick r:id="rId5" tooltip="Dynamics GP Solutions"/>
              </a:rPr>
              <a:t>Microsoft Dynamics GP</a:t>
            </a:r>
            <a:r>
              <a:rPr lang="en-US" sz="1200" b="0" i="0" kern="1200" dirty="0">
                <a:solidFill>
                  <a:schemeClr val="tx1"/>
                </a:solidFill>
                <a:effectLst/>
                <a:latin typeface="Arial" charset="0"/>
                <a:ea typeface="+mn-ea"/>
                <a:cs typeface="+mn-cs"/>
              </a:rPr>
              <a:t> is usually leveraged as an accounting package to provide a holistic view of the company beyond profit and loss statements.  The solution helps you examine budgets using the actual Performance and highlighting key concerns and opportunities .</a:t>
            </a:r>
          </a:p>
          <a:p>
            <a:endParaRPr lang="en-US" sz="1200" b="0" i="0" kern="1200" dirty="0">
              <a:solidFill>
                <a:schemeClr val="tx1"/>
              </a:solidFill>
              <a:effectLst/>
              <a:latin typeface="Arial" charset="0"/>
              <a:ea typeface="+mn-ea"/>
              <a:cs typeface="+mn-cs"/>
            </a:endParaRPr>
          </a:p>
          <a:p>
            <a:r>
              <a:rPr lang="nl-BE" sz="1200" b="0" i="0" kern="1200" dirty="0">
                <a:solidFill>
                  <a:schemeClr val="tx1"/>
                </a:solidFill>
                <a:effectLst/>
                <a:latin typeface="Arial" charset="0"/>
                <a:ea typeface="+mn-ea"/>
                <a:cs typeface="+mn-cs"/>
              </a:rPr>
              <a:t>Microsoft Dynamics AX</a:t>
            </a:r>
          </a:p>
          <a:p>
            <a:r>
              <a:rPr lang="nl-BE" sz="1200" b="0" i="0" kern="1200" dirty="0">
                <a:solidFill>
                  <a:schemeClr val="tx1"/>
                </a:solidFill>
                <a:effectLst/>
                <a:latin typeface="Arial" charset="0"/>
                <a:ea typeface="+mn-ea"/>
                <a:cs typeface="+mn-cs"/>
              </a:rPr>
              <a:t>Microsoft Dynamics AX is </a:t>
            </a:r>
            <a:r>
              <a:rPr lang="nl-BE" sz="1200" b="0" i="0" kern="1200" dirty="0" err="1">
                <a:solidFill>
                  <a:schemeClr val="tx1"/>
                </a:solidFill>
                <a:effectLst/>
                <a:latin typeface="Arial" charset="0"/>
                <a:ea typeface="+mn-ea"/>
                <a:cs typeface="+mn-cs"/>
              </a:rPr>
              <a:t>the</a:t>
            </a:r>
            <a:r>
              <a:rPr lang="nl-BE" sz="1200" b="0" i="0" kern="1200" dirty="0">
                <a:solidFill>
                  <a:schemeClr val="tx1"/>
                </a:solidFill>
                <a:effectLst/>
                <a:latin typeface="Arial" charset="0"/>
                <a:ea typeface="+mn-ea"/>
                <a:cs typeface="+mn-cs"/>
              </a:rPr>
              <a:t> on </a:t>
            </a:r>
            <a:r>
              <a:rPr lang="nl-BE" sz="1200" b="0" i="0" kern="1200" dirty="0" err="1">
                <a:solidFill>
                  <a:schemeClr val="tx1"/>
                </a:solidFill>
                <a:effectLst/>
                <a:latin typeface="Arial" charset="0"/>
                <a:ea typeface="+mn-ea"/>
                <a:cs typeface="+mn-cs"/>
              </a:rPr>
              <a:t>premises</a:t>
            </a:r>
            <a:r>
              <a:rPr lang="nl-BE" sz="1200" b="0" i="0" kern="1200" dirty="0">
                <a:solidFill>
                  <a:schemeClr val="tx1"/>
                </a:solidFill>
                <a:effectLst/>
                <a:latin typeface="Arial" charset="0"/>
                <a:ea typeface="+mn-ea"/>
                <a:cs typeface="+mn-cs"/>
              </a:rPr>
              <a:t> </a:t>
            </a:r>
            <a:r>
              <a:rPr lang="nl-BE" sz="1200" b="0" i="0" u="none" strike="noStrike" kern="1200" dirty="0" err="1">
                <a:solidFill>
                  <a:schemeClr val="tx1"/>
                </a:solidFill>
                <a:effectLst/>
                <a:latin typeface="Arial" charset="0"/>
                <a:ea typeface="+mn-ea"/>
                <a:cs typeface="+mn-cs"/>
                <a:hlinkClick r:id="rId6" tooltip="Microsoft Dynamics ERP"/>
              </a:rPr>
              <a:t>enterprise</a:t>
            </a:r>
            <a:r>
              <a:rPr lang="nl-BE" sz="1200" b="0" i="0" u="none" strike="noStrike" kern="1200" dirty="0">
                <a:solidFill>
                  <a:schemeClr val="tx1"/>
                </a:solidFill>
                <a:effectLst/>
                <a:latin typeface="Arial" charset="0"/>
                <a:ea typeface="+mn-ea"/>
                <a:cs typeface="+mn-cs"/>
                <a:hlinkClick r:id="rId6" tooltip="Microsoft Dynamics ERP"/>
              </a:rPr>
              <a:t> resource planning (ERP)</a:t>
            </a:r>
            <a:r>
              <a:rPr lang="nl-BE" sz="1200" b="0" i="0" kern="1200" dirty="0">
                <a:solidFill>
                  <a:schemeClr val="tx1"/>
                </a:solidFill>
                <a:effectLst/>
                <a:latin typeface="Arial" charset="0"/>
                <a:ea typeface="+mn-ea"/>
                <a:cs typeface="+mn-cs"/>
              </a:rPr>
              <a:t> solution </a:t>
            </a:r>
            <a:r>
              <a:rPr lang="nl-BE" sz="1200" b="0" i="0" kern="1200" dirty="0" err="1">
                <a:solidFill>
                  <a:schemeClr val="tx1"/>
                </a:solidFill>
                <a:effectLst/>
                <a:latin typeface="Arial" charset="0"/>
                <a:ea typeface="+mn-ea"/>
                <a:cs typeface="+mn-cs"/>
              </a:rPr>
              <a:t>for</a:t>
            </a:r>
            <a:r>
              <a:rPr lang="nl-BE" sz="1200" b="0" i="0" kern="1200" dirty="0">
                <a:solidFill>
                  <a:schemeClr val="tx1"/>
                </a:solidFill>
                <a:effectLst/>
                <a:latin typeface="Arial" charset="0"/>
                <a:ea typeface="+mn-ea"/>
                <a:cs typeface="+mn-cs"/>
              </a:rPr>
              <a:t> </a:t>
            </a:r>
            <a:r>
              <a:rPr lang="nl-BE" sz="1200" b="0" i="0" kern="1200" dirty="0" err="1">
                <a:solidFill>
                  <a:schemeClr val="tx1"/>
                </a:solidFill>
                <a:effectLst/>
                <a:latin typeface="Arial" charset="0"/>
                <a:ea typeface="+mn-ea"/>
                <a:cs typeface="+mn-cs"/>
              </a:rPr>
              <a:t>your</a:t>
            </a:r>
            <a:r>
              <a:rPr lang="nl-BE" sz="1200" b="0" i="0" kern="1200" dirty="0">
                <a:solidFill>
                  <a:schemeClr val="tx1"/>
                </a:solidFill>
                <a:effectLst/>
                <a:latin typeface="Arial" charset="0"/>
                <a:ea typeface="+mn-ea"/>
                <a:cs typeface="+mn-cs"/>
              </a:rPr>
              <a:t> </a:t>
            </a:r>
            <a:r>
              <a:rPr lang="nl-BE" sz="1200" b="0" i="0" kern="1200" dirty="0" err="1">
                <a:solidFill>
                  <a:schemeClr val="tx1"/>
                </a:solidFill>
                <a:effectLst/>
                <a:latin typeface="Arial" charset="0"/>
                <a:ea typeface="+mn-ea"/>
                <a:cs typeface="+mn-cs"/>
              </a:rPr>
              <a:t>enterprise</a:t>
            </a:r>
            <a:r>
              <a:rPr lang="nl-BE" sz="1200" b="0" i="0" kern="1200" dirty="0">
                <a:solidFill>
                  <a:schemeClr val="tx1"/>
                </a:solidFill>
                <a:effectLst/>
                <a:latin typeface="Arial" charset="0"/>
                <a:ea typeface="+mn-ea"/>
                <a:cs typeface="+mn-cs"/>
              </a:rPr>
              <a:t>. Microsoft Dynamics AX as </a:t>
            </a:r>
            <a:r>
              <a:rPr lang="nl-BE" sz="1200" b="0" i="0" kern="1200" dirty="0" err="1">
                <a:solidFill>
                  <a:schemeClr val="tx1"/>
                </a:solidFill>
                <a:effectLst/>
                <a:latin typeface="Arial" charset="0"/>
                <a:ea typeface="+mn-ea"/>
                <a:cs typeface="+mn-cs"/>
              </a:rPr>
              <a:t>your</a:t>
            </a:r>
            <a:r>
              <a:rPr lang="nl-BE" sz="1200" b="0" i="0" kern="1200" dirty="0">
                <a:solidFill>
                  <a:schemeClr val="tx1"/>
                </a:solidFill>
                <a:effectLst/>
                <a:latin typeface="Arial" charset="0"/>
                <a:ea typeface="+mn-ea"/>
                <a:cs typeface="+mn-cs"/>
              </a:rPr>
              <a:t> ERP </a:t>
            </a:r>
            <a:r>
              <a:rPr lang="nl-BE" sz="1200" b="0" i="0" kern="1200" dirty="0" err="1">
                <a:solidFill>
                  <a:schemeClr val="tx1"/>
                </a:solidFill>
                <a:effectLst/>
                <a:latin typeface="Arial" charset="0"/>
                <a:ea typeface="+mn-ea"/>
                <a:cs typeface="+mn-cs"/>
              </a:rPr>
              <a:t>and</a:t>
            </a:r>
            <a:r>
              <a:rPr lang="nl-BE" sz="1200" b="0" i="0" kern="1200" dirty="0">
                <a:solidFill>
                  <a:schemeClr val="tx1"/>
                </a:solidFill>
                <a:effectLst/>
                <a:latin typeface="Arial" charset="0"/>
                <a:ea typeface="+mn-ea"/>
                <a:cs typeface="+mn-cs"/>
              </a:rPr>
              <a:t> </a:t>
            </a:r>
            <a:r>
              <a:rPr lang="nl-BE" sz="1200" b="0" i="0" u="none" strike="noStrike" kern="1200" dirty="0">
                <a:solidFill>
                  <a:schemeClr val="tx1"/>
                </a:solidFill>
                <a:effectLst/>
                <a:latin typeface="Arial" charset="0"/>
                <a:ea typeface="+mn-ea"/>
                <a:cs typeface="+mn-cs"/>
                <a:hlinkClick r:id="rId7" tooltip="Korcomptenz"/>
              </a:rPr>
              <a:t>KORCOMPTENZ</a:t>
            </a:r>
            <a:r>
              <a:rPr lang="nl-BE" sz="1200" b="0" i="0" kern="1200" dirty="0">
                <a:solidFill>
                  <a:schemeClr val="tx1"/>
                </a:solidFill>
                <a:effectLst/>
                <a:latin typeface="Arial" charset="0"/>
                <a:ea typeface="+mn-ea"/>
                <a:cs typeface="+mn-cs"/>
              </a:rPr>
              <a:t> as </a:t>
            </a:r>
            <a:r>
              <a:rPr lang="nl-BE" sz="1200" b="0" i="0" kern="1200" dirty="0" err="1">
                <a:solidFill>
                  <a:schemeClr val="tx1"/>
                </a:solidFill>
                <a:effectLst/>
                <a:latin typeface="Arial" charset="0"/>
                <a:ea typeface="+mn-ea"/>
                <a:cs typeface="+mn-cs"/>
              </a:rPr>
              <a:t>your</a:t>
            </a:r>
            <a:r>
              <a:rPr lang="nl-BE" sz="1200" b="0" i="0" kern="1200" dirty="0">
                <a:solidFill>
                  <a:schemeClr val="tx1"/>
                </a:solidFill>
                <a:effectLst/>
                <a:latin typeface="Arial" charset="0"/>
                <a:ea typeface="+mn-ea"/>
                <a:cs typeface="+mn-cs"/>
              </a:rPr>
              <a:t> partner </a:t>
            </a:r>
            <a:r>
              <a:rPr lang="nl-BE" sz="1200" b="0" i="0" kern="1200" dirty="0" err="1">
                <a:solidFill>
                  <a:schemeClr val="tx1"/>
                </a:solidFill>
                <a:effectLst/>
                <a:latin typeface="Arial" charset="0"/>
                <a:ea typeface="+mn-ea"/>
                <a:cs typeface="+mn-cs"/>
              </a:rPr>
              <a:t>can</a:t>
            </a:r>
            <a:r>
              <a:rPr lang="nl-BE" sz="1200" b="0" i="0" kern="1200" dirty="0">
                <a:solidFill>
                  <a:schemeClr val="tx1"/>
                </a:solidFill>
                <a:effectLst/>
                <a:latin typeface="Arial" charset="0"/>
                <a:ea typeface="+mn-ea"/>
                <a:cs typeface="+mn-cs"/>
              </a:rPr>
              <a:t> </a:t>
            </a:r>
            <a:r>
              <a:rPr lang="nl-BE" sz="1200" b="0" i="0" kern="1200" dirty="0" err="1">
                <a:solidFill>
                  <a:schemeClr val="tx1"/>
                </a:solidFill>
                <a:effectLst/>
                <a:latin typeface="Arial" charset="0"/>
                <a:ea typeface="+mn-ea"/>
                <a:cs typeface="+mn-cs"/>
              </a:rPr>
              <a:t>improve</a:t>
            </a:r>
            <a:r>
              <a:rPr lang="nl-BE" sz="1200" b="0" i="0" kern="1200" dirty="0">
                <a:solidFill>
                  <a:schemeClr val="tx1"/>
                </a:solidFill>
                <a:effectLst/>
                <a:latin typeface="Arial" charset="0"/>
                <a:ea typeface="+mn-ea"/>
                <a:cs typeface="+mn-cs"/>
              </a:rPr>
              <a:t> </a:t>
            </a:r>
            <a:r>
              <a:rPr lang="nl-BE" sz="1200" b="0" i="0" kern="1200" dirty="0" err="1">
                <a:solidFill>
                  <a:schemeClr val="tx1"/>
                </a:solidFill>
                <a:effectLst/>
                <a:latin typeface="Arial" charset="0"/>
                <a:ea typeface="+mn-ea"/>
                <a:cs typeface="+mn-cs"/>
              </a:rPr>
              <a:t>every</a:t>
            </a:r>
            <a:r>
              <a:rPr lang="nl-BE" sz="1200" b="0" i="0" kern="1200" dirty="0">
                <a:solidFill>
                  <a:schemeClr val="tx1"/>
                </a:solidFill>
                <a:effectLst/>
                <a:latin typeface="Arial" charset="0"/>
                <a:ea typeface="+mn-ea"/>
                <a:cs typeface="+mn-cs"/>
              </a:rPr>
              <a:t> part of </a:t>
            </a:r>
            <a:r>
              <a:rPr lang="nl-BE" sz="1200" b="0" i="0" kern="1200" dirty="0" err="1">
                <a:solidFill>
                  <a:schemeClr val="tx1"/>
                </a:solidFill>
                <a:effectLst/>
                <a:latin typeface="Arial" charset="0"/>
                <a:ea typeface="+mn-ea"/>
                <a:cs typeface="+mn-cs"/>
              </a:rPr>
              <a:t>your</a:t>
            </a:r>
            <a:r>
              <a:rPr lang="nl-BE" sz="1200" b="0" i="0" kern="1200" dirty="0">
                <a:solidFill>
                  <a:schemeClr val="tx1"/>
                </a:solidFill>
                <a:effectLst/>
                <a:latin typeface="Arial" charset="0"/>
                <a:ea typeface="+mn-ea"/>
                <a:cs typeface="+mn-cs"/>
              </a:rPr>
              <a:t> business.</a:t>
            </a:r>
          </a:p>
          <a:p>
            <a:endParaRPr lang="en-US" sz="1200" b="0" i="0" kern="1200" dirty="0">
              <a:solidFill>
                <a:schemeClr val="tx1"/>
              </a:solidFill>
              <a:effectLst/>
              <a:latin typeface="Arial" charset="0"/>
              <a:ea typeface="+mn-ea"/>
              <a:cs typeface="+mn-cs"/>
            </a:endParaRPr>
          </a:p>
          <a:p>
            <a:r>
              <a:rPr lang="en-US" sz="1200" b="0" i="0" u="none" strike="noStrike" kern="1200" dirty="0">
                <a:solidFill>
                  <a:schemeClr val="tx1"/>
                </a:solidFill>
                <a:effectLst/>
                <a:latin typeface="Arial" charset="0"/>
                <a:ea typeface="+mn-ea"/>
                <a:cs typeface="+mn-cs"/>
                <a:hlinkClick r:id="rId8" tooltip="Microsoft Dynamics CRM Services"/>
              </a:rPr>
              <a:t>Microsoft Dynamics CRM</a:t>
            </a:r>
            <a:r>
              <a:rPr lang="en-US" sz="1200" b="0" i="0" kern="1200" dirty="0">
                <a:solidFill>
                  <a:schemeClr val="tx1"/>
                </a:solidFill>
                <a:effectLst/>
                <a:latin typeface="Arial" charset="0"/>
                <a:ea typeface="+mn-ea"/>
                <a:cs typeface="+mn-cs"/>
              </a:rPr>
              <a:t> is a proven solution to help you win, service and retain customers.  Organizations are riding the Digital Transformation curve, offering an opportunity to solve customer relationship management challenges and provide your organization with a differentiator that sets you apart from the competition. Quick decisions with calculated data and information that offers impactful customer value is one way to support these goals.</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Dynamics, SharePoint, </a:t>
            </a:r>
            <a:r>
              <a:rPr lang="en-US" sz="1200" b="0" i="0" kern="1200" dirty="0" err="1">
                <a:solidFill>
                  <a:schemeClr val="tx1"/>
                </a:solidFill>
                <a:effectLst/>
                <a:latin typeface="Arial" charset="0"/>
                <a:ea typeface="+mn-ea"/>
                <a:cs typeface="+mn-cs"/>
              </a:rPr>
              <a:t>PowerBI</a:t>
            </a:r>
            <a:r>
              <a:rPr lang="en-US" sz="1200" b="0" i="0" kern="1200" dirty="0">
                <a:solidFill>
                  <a:schemeClr val="tx1"/>
                </a:solidFill>
                <a:effectLst/>
                <a:latin typeface="Arial" charset="0"/>
                <a:ea typeface="+mn-ea"/>
                <a:cs typeface="+mn-cs"/>
              </a:rPr>
              <a:t>, + SQL Server Reporting Services</a:t>
            </a:r>
          </a:p>
          <a:p>
            <a:r>
              <a:rPr lang="en-US" sz="1200" b="0" i="0" kern="1200" dirty="0">
                <a:solidFill>
                  <a:schemeClr val="tx1"/>
                </a:solidFill>
                <a:effectLst/>
                <a:latin typeface="Arial" charset="0"/>
                <a:ea typeface="+mn-ea"/>
                <a:cs typeface="+mn-cs"/>
              </a:rPr>
              <a:t>Enable a New Level of Insights Across Your Business. Business Intelligence applications have become an essential part of both financial and strategic planning and management, allowing organizations to </a:t>
            </a:r>
            <a:r>
              <a:rPr lang="en-US" sz="1200" b="0" i="0" kern="1200" dirty="0" err="1">
                <a:solidFill>
                  <a:schemeClr val="tx1"/>
                </a:solidFill>
                <a:effectLst/>
                <a:latin typeface="Arial" charset="0"/>
                <a:ea typeface="+mn-ea"/>
                <a:cs typeface="+mn-cs"/>
              </a:rPr>
              <a:t>analyse</a:t>
            </a:r>
            <a:r>
              <a:rPr lang="en-US" sz="1200" b="0" i="0" kern="1200" dirty="0">
                <a:solidFill>
                  <a:schemeClr val="tx1"/>
                </a:solidFill>
                <a:effectLst/>
                <a:latin typeface="Arial" charset="0"/>
                <a:ea typeface="+mn-ea"/>
                <a:cs typeface="+mn-cs"/>
              </a:rPr>
              <a:t> past results and predict future outcomes with a next-generation level of specificity and accuracy.  Successful BI implementations, however, require more than just technical expertise.  You need a partner with a combination of broad business knowledge to understand your needs, extensive domain expertise with code-level knowledge of databases and supporting applications, and rich access to highly skilled resources.</a:t>
            </a:r>
          </a:p>
          <a:p>
            <a:endParaRPr lang="en-US" sz="1200" b="0" i="0" kern="1200" dirty="0">
              <a:solidFill>
                <a:schemeClr val="tx1"/>
              </a:solidFill>
              <a:effectLst/>
              <a:latin typeface="Arial" charset="0"/>
              <a:ea typeface="+mn-ea"/>
              <a:cs typeface="+mn-cs"/>
            </a:endParaRPr>
          </a:p>
          <a:p>
            <a:endParaRPr lang="nl-BE" dirty="0"/>
          </a:p>
        </p:txBody>
      </p:sp>
      <p:sp>
        <p:nvSpPr>
          <p:cNvPr id="4" name="Tijdelijke aanduiding voor dianummer 3"/>
          <p:cNvSpPr>
            <a:spLocks noGrp="1"/>
          </p:cNvSpPr>
          <p:nvPr>
            <p:ph type="sldNum" sz="quarter" idx="10"/>
          </p:nvPr>
        </p:nvSpPr>
        <p:spPr/>
        <p:txBody>
          <a:bodyPr/>
          <a:lstStyle/>
          <a:p>
            <a:pPr>
              <a:defRPr/>
            </a:pPr>
            <a:fld id="{2BD39C90-321D-4FFB-9CD1-A0FC29EAA651}" type="slidenum">
              <a:rPr lang="en-US" smtClean="0"/>
              <a:pPr>
                <a:defRPr/>
              </a:pPr>
              <a:t>14</a:t>
            </a:fld>
            <a:endParaRPr lang="en-US"/>
          </a:p>
        </p:txBody>
      </p:sp>
    </p:spTree>
    <p:extLst>
      <p:ext uri="{BB962C8B-B14F-4D97-AF65-F5344CB8AC3E}">
        <p14:creationId xmlns:p14="http://schemas.microsoft.com/office/powerpoint/2010/main" val="4024578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https://www.quora.com/I-have-2-5-years-of-experience-in-private-banking-sector-Which-SAP-module-is-better-for-me</a:t>
            </a:r>
          </a:p>
        </p:txBody>
      </p:sp>
      <p:sp>
        <p:nvSpPr>
          <p:cNvPr id="4" name="Tijdelijke aanduiding voor dianummer 3"/>
          <p:cNvSpPr>
            <a:spLocks noGrp="1"/>
          </p:cNvSpPr>
          <p:nvPr>
            <p:ph type="sldNum" sz="quarter" idx="10"/>
          </p:nvPr>
        </p:nvSpPr>
        <p:spPr/>
        <p:txBody>
          <a:bodyPr/>
          <a:lstStyle/>
          <a:p>
            <a:pPr>
              <a:defRPr/>
            </a:pPr>
            <a:fld id="{2BD39C90-321D-4FFB-9CD1-A0FC29EAA651}" type="slidenum">
              <a:rPr lang="en-US" smtClean="0"/>
              <a:pPr>
                <a:defRPr/>
              </a:pPr>
              <a:t>16</a:t>
            </a:fld>
            <a:endParaRPr lang="en-US"/>
          </a:p>
        </p:txBody>
      </p:sp>
    </p:spTree>
    <p:extLst>
      <p:ext uri="{BB962C8B-B14F-4D97-AF65-F5344CB8AC3E}">
        <p14:creationId xmlns:p14="http://schemas.microsoft.com/office/powerpoint/2010/main" val="1526873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jdelijke aanduiding voor dia-afbeelding 1"/>
          <p:cNvSpPr>
            <a:spLocks noGrp="1" noRot="1" noChangeAspect="1" noTextEdit="1"/>
          </p:cNvSpPr>
          <p:nvPr>
            <p:ph type="sldImg"/>
          </p:nvPr>
        </p:nvSpPr>
        <p:spPr>
          <a:ln/>
        </p:spPr>
      </p:sp>
      <p:sp>
        <p:nvSpPr>
          <p:cNvPr id="31747"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sz="1200" b="1" i="0" kern="1200" dirty="0">
                <a:solidFill>
                  <a:schemeClr val="tx1"/>
                </a:solidFill>
                <a:effectLst/>
                <a:latin typeface="Arial" charset="0"/>
                <a:ea typeface="+mn-ea"/>
                <a:cs typeface="+mn-cs"/>
              </a:rPr>
              <a:t>Vooral </a:t>
            </a:r>
            <a:r>
              <a:rPr lang="nl-BE" sz="1200" b="1" i="0" kern="1200" dirty="0" err="1">
                <a:solidFill>
                  <a:schemeClr val="tx1"/>
                </a:solidFill>
                <a:effectLst/>
                <a:latin typeface="Arial" charset="0"/>
                <a:ea typeface="+mn-ea"/>
                <a:cs typeface="+mn-cs"/>
              </a:rPr>
              <a:t>retail</a:t>
            </a:r>
            <a:r>
              <a:rPr lang="nl-BE" sz="1200" b="1" i="0" kern="1200" dirty="0">
                <a:solidFill>
                  <a:schemeClr val="tx1"/>
                </a:solidFill>
                <a:effectLst/>
                <a:latin typeface="Arial" charset="0"/>
                <a:ea typeface="+mn-ea"/>
                <a:cs typeface="+mn-cs"/>
              </a:rPr>
              <a:t> en industrie gebruiken ERP</a:t>
            </a:r>
            <a:br>
              <a:rPr lang="nl-BE" dirty="0"/>
            </a:br>
            <a:r>
              <a:rPr lang="nl-BE" dirty="0"/>
              <a:t>H</a:t>
            </a:r>
            <a:r>
              <a:rPr lang="nl-BE" sz="1200" b="0" i="0" kern="1200" dirty="0">
                <a:solidFill>
                  <a:schemeClr val="tx1"/>
                </a:solidFill>
                <a:effectLst/>
                <a:latin typeface="Arial" charset="0"/>
                <a:ea typeface="+mn-ea"/>
                <a:cs typeface="+mn-cs"/>
              </a:rPr>
              <a:t>andel (groothandel en </a:t>
            </a:r>
            <a:r>
              <a:rPr lang="nl-BE" sz="1200" b="0" i="0" kern="1200" dirty="0" err="1">
                <a:solidFill>
                  <a:schemeClr val="tx1"/>
                </a:solidFill>
                <a:effectLst/>
                <a:latin typeface="Arial" charset="0"/>
                <a:ea typeface="+mn-ea"/>
                <a:cs typeface="+mn-cs"/>
              </a:rPr>
              <a:t>retail</a:t>
            </a:r>
            <a:r>
              <a:rPr lang="nl-BE" sz="1200" b="0" i="0" kern="1200" dirty="0">
                <a:solidFill>
                  <a:schemeClr val="tx1"/>
                </a:solidFill>
                <a:effectLst/>
                <a:latin typeface="Arial" charset="0"/>
                <a:ea typeface="+mn-ea"/>
                <a:cs typeface="+mn-cs"/>
              </a:rPr>
              <a:t>) en industrie het meest gebruik van </a:t>
            </a:r>
            <a:r>
              <a:rPr lang="nl-BE" sz="1200" b="0" i="0" kern="1200" dirty="0" err="1">
                <a:solidFill>
                  <a:schemeClr val="tx1"/>
                </a:solidFill>
                <a:effectLst/>
                <a:latin typeface="Arial" charset="0"/>
                <a:ea typeface="+mn-ea"/>
                <a:cs typeface="+mn-cs"/>
              </a:rPr>
              <a:t>erp</a:t>
            </a:r>
            <a:r>
              <a:rPr lang="nl-BE" sz="1200" b="0" i="0" kern="1200" dirty="0">
                <a:solidFill>
                  <a:schemeClr val="tx1"/>
                </a:solidFill>
                <a:effectLst/>
                <a:latin typeface="Arial" charset="0"/>
                <a:ea typeface="+mn-ea"/>
                <a:cs typeface="+mn-cs"/>
              </a:rPr>
              <a:t>-software, met respectievelijk 84 en 89 procent. </a:t>
            </a:r>
            <a:endParaRPr lang="nl-BE" altLang="nl-BE" dirty="0">
              <a:latin typeface="Arial" panose="020B0604020202020204" pitchFamily="34" charset="0"/>
            </a:endParaRPr>
          </a:p>
          <a:p>
            <a:endParaRPr lang="nl-BE" altLang="nl-BE" dirty="0">
              <a:latin typeface="Arial" panose="020B0604020202020204" pitchFamily="34" charset="0"/>
            </a:endParaRPr>
          </a:p>
          <a:p>
            <a:r>
              <a:rPr lang="nl-BE" altLang="nl-BE" dirty="0">
                <a:latin typeface="Arial" panose="020B0604020202020204" pitchFamily="34" charset="0"/>
              </a:rPr>
              <a:t>https://www.computerprofile.com/nl/analytics-papers-nl/bijna-twee-op-drie-locaties-gebruikt-erp-software/</a:t>
            </a:r>
          </a:p>
          <a:p>
            <a:r>
              <a:rPr lang="nl-BE" altLang="nl-BE" dirty="0">
                <a:latin typeface="Arial" panose="020B0604020202020204" pitchFamily="34" charset="0"/>
              </a:rPr>
              <a:t>Van alle Belgische bedrijfsvestigingen met 50 of meer werknemers geeft 64 procent aan gebruik te maken van een ERP-oplossing. De laatste drie jaar lijkt dit percentage licht te dalen.</a:t>
            </a:r>
          </a:p>
          <a:p>
            <a:endParaRPr lang="nl-BE" altLang="nl-BE" dirty="0">
              <a:latin typeface="Arial" panose="020B0604020202020204" pitchFamily="34" charset="0"/>
            </a:endParaRPr>
          </a:p>
          <a:p>
            <a:r>
              <a:rPr lang="nl-BE" altLang="nl-BE" dirty="0">
                <a:latin typeface="Arial" panose="020B0604020202020204" pitchFamily="34" charset="0"/>
              </a:rPr>
              <a:t>https://www.computable.be/artikel/achtergrond/erp/6002442/5594136/visterin-verdiept-sap-en-microsoft-domineren-erp-markt.html</a:t>
            </a:r>
          </a:p>
        </p:txBody>
      </p:sp>
      <p:sp>
        <p:nvSpPr>
          <p:cNvPr id="31748"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05A439A-564E-44F8-80B9-DCBC5909CDD7}" type="slidenum">
              <a:rPr lang="en-US" altLang="nl-BE" smtClean="0"/>
              <a:pPr/>
              <a:t>18</a:t>
            </a:fld>
            <a:endParaRPr lang="en-US" altLang="nl-B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jdelijke aanduiding voor dia-afbeelding 1"/>
          <p:cNvSpPr>
            <a:spLocks noGrp="1" noRot="1" noChangeAspect="1" noTextEdit="1"/>
          </p:cNvSpPr>
          <p:nvPr>
            <p:ph type="sldImg"/>
          </p:nvPr>
        </p:nvSpPr>
        <p:spPr>
          <a:ln/>
        </p:spPr>
      </p:sp>
      <p:sp>
        <p:nvSpPr>
          <p:cNvPr id="33795"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sz="1200" b="1" i="0" kern="1200" dirty="0">
                <a:solidFill>
                  <a:schemeClr val="tx1"/>
                </a:solidFill>
                <a:effectLst/>
                <a:latin typeface="Arial" charset="0"/>
                <a:ea typeface="+mn-ea"/>
                <a:cs typeface="+mn-cs"/>
              </a:rPr>
              <a:t>https://www.computable.be/artikel/achtergrond/erp/6002442/5594136/visterin-verdiept-sap-en-microsoft-domineren-erp-markt.html</a:t>
            </a:r>
          </a:p>
          <a:p>
            <a:r>
              <a:rPr lang="nl-BE" sz="1200" b="1" i="0" kern="1200" dirty="0">
                <a:solidFill>
                  <a:schemeClr val="tx1"/>
                </a:solidFill>
                <a:effectLst/>
                <a:latin typeface="Arial" charset="0"/>
                <a:ea typeface="+mn-ea"/>
                <a:cs typeface="+mn-cs"/>
              </a:rPr>
              <a:t>Vlaanderen voorop in </a:t>
            </a:r>
            <a:r>
              <a:rPr lang="nl-BE" sz="1200" b="1" i="0" u="none" strike="noStrike" kern="1200" dirty="0">
                <a:solidFill>
                  <a:schemeClr val="tx1"/>
                </a:solidFill>
                <a:effectLst/>
                <a:latin typeface="Arial" charset="0"/>
                <a:ea typeface="+mn-ea"/>
                <a:cs typeface="+mn-cs"/>
                <a:hlinkClick r:id="rId3"/>
              </a:rPr>
              <a:t>ERP</a:t>
            </a:r>
            <a:r>
              <a:rPr lang="nl-BE" sz="1200" b="1" i="0" kern="1200" dirty="0">
                <a:solidFill>
                  <a:schemeClr val="tx1"/>
                </a:solidFill>
                <a:effectLst/>
                <a:latin typeface="Arial" charset="0"/>
                <a:ea typeface="+mn-ea"/>
                <a:cs typeface="+mn-cs"/>
              </a:rPr>
              <a:t> (vooral in zorg en onderwijs)</a:t>
            </a:r>
            <a:br>
              <a:rPr lang="nl-BE" dirty="0"/>
            </a:br>
            <a:r>
              <a:rPr lang="nl-BE" sz="1200" b="0" i="0" kern="1200" dirty="0">
                <a:solidFill>
                  <a:schemeClr val="tx1"/>
                </a:solidFill>
                <a:effectLst/>
                <a:latin typeface="Arial" charset="0"/>
                <a:ea typeface="+mn-ea"/>
                <a:cs typeface="+mn-cs"/>
              </a:rPr>
              <a:t>Vlaanderen kent het hoogste </a:t>
            </a:r>
            <a:r>
              <a:rPr lang="nl-BE" sz="1200" b="0" i="0" kern="1200" dirty="0" err="1">
                <a:solidFill>
                  <a:schemeClr val="tx1"/>
                </a:solidFill>
                <a:effectLst/>
                <a:latin typeface="Arial" charset="0"/>
                <a:ea typeface="+mn-ea"/>
                <a:cs typeface="+mn-cs"/>
              </a:rPr>
              <a:t>erp</a:t>
            </a:r>
            <a:r>
              <a:rPr lang="nl-BE" sz="1200" b="0" i="0" kern="1200" dirty="0">
                <a:solidFill>
                  <a:schemeClr val="tx1"/>
                </a:solidFill>
                <a:effectLst/>
                <a:latin typeface="Arial" charset="0"/>
                <a:ea typeface="+mn-ea"/>
                <a:cs typeface="+mn-cs"/>
              </a:rPr>
              <a:t>-gebruik in vergelijking met Brussel en Wallonië. 68 procent van de Vlaamse bedrijfsvestigingen maakt gebruik van </a:t>
            </a:r>
            <a:r>
              <a:rPr lang="nl-BE" sz="1200" b="0" i="0" kern="1200" dirty="0" err="1">
                <a:solidFill>
                  <a:schemeClr val="tx1"/>
                </a:solidFill>
                <a:effectLst/>
                <a:latin typeface="Arial" charset="0"/>
                <a:ea typeface="+mn-ea"/>
                <a:cs typeface="+mn-cs"/>
              </a:rPr>
              <a:t>erp</a:t>
            </a:r>
            <a:r>
              <a:rPr lang="nl-BE" sz="1200" b="0" i="0" kern="1200" dirty="0">
                <a:solidFill>
                  <a:schemeClr val="tx1"/>
                </a:solidFill>
                <a:effectLst/>
                <a:latin typeface="Arial" charset="0"/>
                <a:ea typeface="+mn-ea"/>
                <a:cs typeface="+mn-cs"/>
              </a:rPr>
              <a:t>-software, de publieke sector meegerekend. In Brussel is dat maar 51 procent.</a:t>
            </a:r>
          </a:p>
          <a:p>
            <a:endParaRPr lang="nl-BE" sz="1200" b="0" i="0" kern="1200" dirty="0">
              <a:solidFill>
                <a:schemeClr val="tx1"/>
              </a:solidFill>
              <a:effectLst/>
              <a:latin typeface="Arial" charset="0"/>
              <a:ea typeface="+mn-ea"/>
              <a:cs typeface="+mn-cs"/>
            </a:endParaRPr>
          </a:p>
          <a:p>
            <a:r>
              <a:rPr lang="nl-BE" sz="1200" b="1" i="0" kern="1200" dirty="0">
                <a:solidFill>
                  <a:schemeClr val="tx1"/>
                </a:solidFill>
                <a:effectLst/>
                <a:latin typeface="Arial" charset="0"/>
                <a:ea typeface="+mn-ea"/>
                <a:cs typeface="+mn-cs"/>
              </a:rPr>
              <a:t>Maatwerk is derde keuze</a:t>
            </a:r>
            <a:br>
              <a:rPr lang="nl-BE" dirty="0"/>
            </a:br>
            <a:r>
              <a:rPr lang="nl-BE" sz="1200" b="0" i="0" kern="1200" dirty="0">
                <a:solidFill>
                  <a:schemeClr val="tx1"/>
                </a:solidFill>
                <a:effectLst/>
                <a:latin typeface="Arial" charset="0"/>
                <a:ea typeface="+mn-ea"/>
                <a:cs typeface="+mn-cs"/>
              </a:rPr>
              <a:t>Wie is de derde naam na SAP en Microsoft? In veel gevallen is dat het zelf (laten) ontwikkelen van het </a:t>
            </a:r>
            <a:r>
              <a:rPr lang="nl-BE" sz="1200" b="0" i="0" kern="1200" dirty="0" err="1">
                <a:solidFill>
                  <a:schemeClr val="tx1"/>
                </a:solidFill>
                <a:effectLst/>
                <a:latin typeface="Arial" charset="0"/>
                <a:ea typeface="+mn-ea"/>
                <a:cs typeface="+mn-cs"/>
              </a:rPr>
              <a:t>erp</a:t>
            </a:r>
            <a:r>
              <a:rPr lang="nl-BE" sz="1200" b="0" i="0" kern="1200" dirty="0">
                <a:solidFill>
                  <a:schemeClr val="tx1"/>
                </a:solidFill>
                <a:effectLst/>
                <a:latin typeface="Arial" charset="0"/>
                <a:ea typeface="+mn-ea"/>
                <a:cs typeface="+mn-cs"/>
              </a:rPr>
              <a:t>-pakket. Dat blijkt namelijk het belangrijkste alternatief. Zeker bij de overheid en de </a:t>
            </a:r>
            <a:r>
              <a:rPr lang="nl-BE" sz="1200" b="0" i="0" kern="1200" dirty="0" err="1">
                <a:solidFill>
                  <a:schemeClr val="tx1"/>
                </a:solidFill>
                <a:effectLst/>
                <a:latin typeface="Arial" charset="0"/>
                <a:ea typeface="+mn-ea"/>
                <a:cs typeface="+mn-cs"/>
              </a:rPr>
              <a:t>kmo’s</a:t>
            </a:r>
            <a:r>
              <a:rPr lang="nl-BE" sz="1200" b="0" i="0" kern="1200" dirty="0">
                <a:solidFill>
                  <a:schemeClr val="tx1"/>
                </a:solidFill>
                <a:effectLst/>
                <a:latin typeface="Arial" charset="0"/>
                <a:ea typeface="+mn-ea"/>
                <a:cs typeface="+mn-cs"/>
              </a:rPr>
              <a:t> is maatwerk nog erg ingeburgerd. </a:t>
            </a:r>
            <a:br>
              <a:rPr lang="nl-BE" dirty="0"/>
            </a:br>
            <a:br>
              <a:rPr lang="nl-BE" dirty="0"/>
            </a:br>
            <a:r>
              <a:rPr lang="nl-BE" sz="1200" b="0" i="0" kern="1200" dirty="0">
                <a:solidFill>
                  <a:schemeClr val="tx1"/>
                </a:solidFill>
                <a:effectLst/>
                <a:latin typeface="Arial" charset="0"/>
                <a:ea typeface="+mn-ea"/>
                <a:cs typeface="+mn-cs"/>
              </a:rPr>
              <a:t>Intern en extern ontwikkeld maatwerk is met 15 procent de derde meest gebruikte </a:t>
            </a:r>
            <a:r>
              <a:rPr lang="nl-BE" sz="1200" b="0" i="0" kern="1200" dirty="0" err="1">
                <a:solidFill>
                  <a:schemeClr val="tx1"/>
                </a:solidFill>
                <a:effectLst/>
                <a:latin typeface="Arial" charset="0"/>
                <a:ea typeface="+mn-ea"/>
                <a:cs typeface="+mn-cs"/>
              </a:rPr>
              <a:t>erp</a:t>
            </a:r>
            <a:r>
              <a:rPr lang="nl-BE" sz="1200" b="0" i="0" kern="1200" dirty="0">
                <a:solidFill>
                  <a:schemeClr val="tx1"/>
                </a:solidFill>
                <a:effectLst/>
                <a:latin typeface="Arial" charset="0"/>
                <a:ea typeface="+mn-ea"/>
                <a:cs typeface="+mn-cs"/>
              </a:rPr>
              <a:t>-toepassing. </a:t>
            </a:r>
            <a:r>
              <a:rPr lang="nl-BE" sz="1200" b="1" i="0" kern="1200" dirty="0">
                <a:solidFill>
                  <a:schemeClr val="tx1"/>
                </a:solidFill>
                <a:effectLst/>
                <a:latin typeface="Arial" charset="0"/>
                <a:ea typeface="+mn-ea"/>
                <a:cs typeface="+mn-cs"/>
              </a:rPr>
              <a:t>Maar deze soort van oplossingen slinkt</a:t>
            </a:r>
            <a:r>
              <a:rPr lang="nl-BE" sz="1200" b="0" i="0" kern="1200" dirty="0">
                <a:solidFill>
                  <a:schemeClr val="tx1"/>
                </a:solidFill>
                <a:effectLst/>
                <a:latin typeface="Arial" charset="0"/>
                <a:ea typeface="+mn-ea"/>
                <a:cs typeface="+mn-cs"/>
              </a:rPr>
              <a:t>. </a:t>
            </a:r>
            <a:r>
              <a:rPr lang="nl-BE" sz="1200" b="1" i="0" kern="1200" dirty="0">
                <a:solidFill>
                  <a:schemeClr val="tx1"/>
                </a:solidFill>
                <a:effectLst/>
                <a:latin typeface="Arial" charset="0"/>
                <a:ea typeface="+mn-ea"/>
                <a:cs typeface="+mn-cs"/>
              </a:rPr>
              <a:t>In 2010 gaf nog een kwart van de bedrijven aan dat men maatwerkoplossingen gebruikten.</a:t>
            </a:r>
          </a:p>
          <a:p>
            <a:endParaRPr lang="nl-BE" sz="1200" b="0" i="0" kern="1200" dirty="0">
              <a:solidFill>
                <a:schemeClr val="tx1"/>
              </a:solidFill>
              <a:effectLst/>
              <a:latin typeface="Arial" charset="0"/>
              <a:ea typeface="+mn-ea"/>
              <a:cs typeface="+mn-cs"/>
            </a:endParaRPr>
          </a:p>
          <a:p>
            <a:r>
              <a:rPr lang="nl-BE" sz="1200" b="1" i="0" kern="1200" dirty="0">
                <a:solidFill>
                  <a:schemeClr val="tx1"/>
                </a:solidFill>
                <a:effectLst/>
                <a:latin typeface="Arial" charset="0"/>
                <a:ea typeface="+mn-ea"/>
                <a:cs typeface="+mn-cs"/>
              </a:rPr>
              <a:t>Wie komt na SAP en Microsoft?</a:t>
            </a:r>
            <a:br>
              <a:rPr lang="nl-BE" dirty="0"/>
            </a:br>
            <a:r>
              <a:rPr lang="nl-BE" sz="1200" b="0" i="0" kern="1200" dirty="0">
                <a:solidFill>
                  <a:schemeClr val="tx1"/>
                </a:solidFill>
                <a:effectLst/>
                <a:latin typeface="Arial" charset="0"/>
                <a:ea typeface="+mn-ea"/>
                <a:cs typeface="+mn-cs"/>
              </a:rPr>
              <a:t>Naast koplopers SAP en Microsoft zijn er slechts vijf leveranciers die een penetratie kennen boven de 1 procent. Dat zijn Oracle (6 procent), KPD (3 procent), </a:t>
            </a:r>
            <a:r>
              <a:rPr lang="nl-BE" sz="1200" b="0" i="0" kern="1200" dirty="0" err="1">
                <a:solidFill>
                  <a:schemeClr val="tx1"/>
                </a:solidFill>
                <a:effectLst/>
                <a:latin typeface="Arial" charset="0"/>
                <a:ea typeface="+mn-ea"/>
                <a:cs typeface="+mn-cs"/>
              </a:rPr>
              <a:t>Infor</a:t>
            </a:r>
            <a:r>
              <a:rPr lang="nl-BE" sz="1200" b="0" i="0" kern="1200" dirty="0">
                <a:solidFill>
                  <a:schemeClr val="tx1"/>
                </a:solidFill>
                <a:effectLst/>
                <a:latin typeface="Arial" charset="0"/>
                <a:ea typeface="+mn-ea"/>
                <a:cs typeface="+mn-cs"/>
              </a:rPr>
              <a:t> (3 procent), Exact (ruim 2 procent) en Unit4 (ruim 1 procent). </a:t>
            </a:r>
            <a:endParaRPr lang="nl-BE" i="1" dirty="0"/>
          </a:p>
          <a:p>
            <a:endParaRPr lang="nl-BE" i="1" dirty="0"/>
          </a:p>
          <a:p>
            <a:r>
              <a:rPr lang="nl-BE" i="1" dirty="0"/>
              <a:t>KPD</a:t>
            </a:r>
            <a:r>
              <a:rPr lang="nl-BE" dirty="0"/>
              <a:t> is Belgisch marktleider in software voor algemene bouw, renovatie, wegenbouw, installatie &amp; projectontwikkeling</a:t>
            </a:r>
            <a:endParaRPr lang="nl-NL" altLang="nl-BE" dirty="0">
              <a:latin typeface="Arial" panose="020B0604020202020204" pitchFamily="34" charset="0"/>
            </a:endParaRPr>
          </a:p>
        </p:txBody>
      </p:sp>
      <p:sp>
        <p:nvSpPr>
          <p:cNvPr id="33796"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08773E6-DD30-44B4-BE9F-969985BBE391}" type="slidenum">
              <a:rPr lang="en-US" altLang="nl-BE" smtClean="0"/>
              <a:pPr>
                <a:spcBef>
                  <a:spcPct val="0"/>
                </a:spcBef>
              </a:pPr>
              <a:t>19</a:t>
            </a:fld>
            <a:endParaRPr lang="en-US" altLang="nl-B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jdelijke aanduiding voor dia-afbeelding 1"/>
          <p:cNvSpPr>
            <a:spLocks noGrp="1" noRot="1" noChangeAspect="1" noTextEdit="1"/>
          </p:cNvSpPr>
          <p:nvPr>
            <p:ph type="sldImg"/>
          </p:nvPr>
        </p:nvSpPr>
        <p:spPr>
          <a:ln/>
        </p:spPr>
      </p:sp>
      <p:sp>
        <p:nvSpPr>
          <p:cNvPr id="3584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l-BE" sz="1200" b="1" i="0" kern="1200" dirty="0">
                <a:solidFill>
                  <a:schemeClr val="tx1"/>
                </a:solidFill>
                <a:effectLst/>
                <a:latin typeface="Arial" charset="0"/>
                <a:ea typeface="+mn-ea"/>
                <a:cs typeface="+mn-cs"/>
              </a:rPr>
              <a:t>ERP intussen ook voor </a:t>
            </a:r>
            <a:r>
              <a:rPr lang="nl-BE" sz="1200" b="1" i="0" kern="1200" dirty="0" err="1">
                <a:solidFill>
                  <a:schemeClr val="tx1"/>
                </a:solidFill>
                <a:effectLst/>
                <a:latin typeface="Arial" charset="0"/>
                <a:ea typeface="+mn-ea"/>
                <a:cs typeface="+mn-cs"/>
              </a:rPr>
              <a:t>kmo</a:t>
            </a:r>
            <a:br>
              <a:rPr lang="nl-BE" dirty="0"/>
            </a:br>
            <a:r>
              <a:rPr lang="nl-BE" sz="1200" b="0" i="0" kern="1200" dirty="0">
                <a:solidFill>
                  <a:schemeClr val="tx1"/>
                </a:solidFill>
                <a:effectLst/>
                <a:latin typeface="Arial" charset="0"/>
                <a:ea typeface="+mn-ea"/>
                <a:cs typeface="+mn-cs"/>
              </a:rPr>
              <a:t>Lange tijd was </a:t>
            </a:r>
            <a:r>
              <a:rPr lang="nl-BE" sz="1200" b="0" i="0" kern="1200" dirty="0" err="1">
                <a:solidFill>
                  <a:schemeClr val="tx1"/>
                </a:solidFill>
                <a:effectLst/>
                <a:latin typeface="Arial" charset="0"/>
                <a:ea typeface="+mn-ea"/>
                <a:cs typeface="+mn-cs"/>
              </a:rPr>
              <a:t>erp</a:t>
            </a:r>
            <a:r>
              <a:rPr lang="nl-BE" sz="1200" b="0" i="0" kern="1200" dirty="0">
                <a:solidFill>
                  <a:schemeClr val="tx1"/>
                </a:solidFill>
                <a:effectLst/>
                <a:latin typeface="Arial" charset="0"/>
                <a:ea typeface="+mn-ea"/>
                <a:cs typeface="+mn-cs"/>
              </a:rPr>
              <a:t> vooral iets voor de grote jongens. Maar ook het middensegment heeft de voorbije jaren toch ook wel </a:t>
            </a:r>
            <a:r>
              <a:rPr lang="nl-BE" sz="1200" b="0" i="0" kern="1200" dirty="0" err="1">
                <a:solidFill>
                  <a:schemeClr val="tx1"/>
                </a:solidFill>
                <a:effectLst/>
                <a:latin typeface="Arial" charset="0"/>
                <a:ea typeface="+mn-ea"/>
                <a:cs typeface="+mn-cs"/>
              </a:rPr>
              <a:t>erp</a:t>
            </a:r>
            <a:r>
              <a:rPr lang="nl-BE" sz="1200" b="0" i="0" kern="1200" dirty="0">
                <a:solidFill>
                  <a:schemeClr val="tx1"/>
                </a:solidFill>
                <a:effectLst/>
                <a:latin typeface="Arial" charset="0"/>
                <a:ea typeface="+mn-ea"/>
                <a:cs typeface="+mn-cs"/>
              </a:rPr>
              <a:t> weten te ontdekken. Bij locaties met vijftig tot honderd medewerkers is er vandaag bijvoorbeeld al een </a:t>
            </a:r>
            <a:r>
              <a:rPr lang="nl-BE" sz="1200" b="0" i="0" kern="1200" dirty="0" err="1">
                <a:solidFill>
                  <a:schemeClr val="tx1"/>
                </a:solidFill>
                <a:effectLst/>
                <a:latin typeface="Arial" charset="0"/>
                <a:ea typeface="+mn-ea"/>
                <a:cs typeface="+mn-cs"/>
              </a:rPr>
              <a:t>erp</a:t>
            </a:r>
            <a:r>
              <a:rPr lang="nl-BE" sz="1200" b="0" i="0" kern="1200" dirty="0">
                <a:solidFill>
                  <a:schemeClr val="tx1"/>
                </a:solidFill>
                <a:effectLst/>
                <a:latin typeface="Arial" charset="0"/>
                <a:ea typeface="+mn-ea"/>
                <a:cs typeface="+mn-cs"/>
              </a:rPr>
              <a:t>-penetratie van 60 procent</a:t>
            </a:r>
          </a:p>
          <a:p>
            <a:endParaRPr lang="nl-BE" altLang="nl-BE" dirty="0">
              <a:latin typeface="Arial" panose="020B0604020202020204" pitchFamily="34" charset="0"/>
            </a:endParaRPr>
          </a:p>
          <a:p>
            <a:r>
              <a:rPr lang="nl-BE" altLang="nl-BE" dirty="0">
                <a:latin typeface="Arial" panose="020B0604020202020204" pitchFamily="34" charset="0"/>
              </a:rPr>
              <a:t>SAP is doorgaans de meest voorkomende leverancier. Bij multinationals is het verschil tussen SAP en de overige partijen opmerkelijk groot.</a:t>
            </a:r>
            <a:br>
              <a:rPr lang="nl-BE" altLang="nl-BE" dirty="0">
                <a:latin typeface="Arial" panose="020B0604020202020204" pitchFamily="34" charset="0"/>
              </a:rPr>
            </a:br>
            <a:r>
              <a:rPr lang="nl-BE" altLang="nl-BE" dirty="0">
                <a:latin typeface="Arial" panose="020B0604020202020204" pitchFamily="34" charset="0"/>
              </a:rPr>
              <a:t>Bij middelgrote bedrijven liggen de verhoudingen net iets anders: in dat segment komt Dynamics van Microsoft het vaakst voor en maatwerk MAAR positie maatwerk daalt!</a:t>
            </a:r>
          </a:p>
          <a:p>
            <a:r>
              <a:rPr lang="nl-BE" altLang="nl-BE" dirty="0">
                <a:latin typeface="Arial" panose="020B0604020202020204" pitchFamily="34" charset="0"/>
              </a:rPr>
              <a:t>. </a:t>
            </a:r>
          </a:p>
        </p:txBody>
      </p:sp>
      <p:sp>
        <p:nvSpPr>
          <p:cNvPr id="35844" name="Tijdelijke aanduiding voor dianumm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F046AE3-C09C-4954-A65D-2BB34DF58061}" type="slidenum">
              <a:rPr lang="en-US" altLang="nl-BE" smtClean="0"/>
              <a:pPr>
                <a:spcBef>
                  <a:spcPct val="0"/>
                </a:spcBef>
              </a:pPr>
              <a:t>20</a:t>
            </a:fld>
            <a:endParaRPr lang="en-US" altLang="nl-BE"/>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dia">
    <p:spTree>
      <p:nvGrpSpPr>
        <p:cNvPr id="1" name=""/>
        <p:cNvGrpSpPr/>
        <p:nvPr/>
      </p:nvGrpSpPr>
      <p:grpSpPr>
        <a:xfrm>
          <a:off x="0" y="0"/>
          <a:ext cx="0" cy="0"/>
          <a:chOff x="0" y="0"/>
          <a:chExt cx="0" cy="0"/>
        </a:xfrm>
      </p:grpSpPr>
      <p:pic>
        <p:nvPicPr>
          <p:cNvPr id="4" name="Afbeelding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773238"/>
            <a:ext cx="1655763"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el 7"/>
          <p:cNvSpPr>
            <a:spLocks noGrp="1"/>
          </p:cNvSpPr>
          <p:nvPr>
            <p:ph type="ctrTitle"/>
          </p:nvPr>
        </p:nvSpPr>
        <p:spPr>
          <a:xfrm>
            <a:off x="2555776" y="1772817"/>
            <a:ext cx="6359624" cy="1584746"/>
          </a:xfrm>
          <a:solidFill>
            <a:schemeClr val="bg1"/>
          </a:solidFill>
        </p:spPr>
        <p:txBody>
          <a:bodyPr anchor="b"/>
          <a:lstStyle>
            <a:lvl1pPr>
              <a:defRPr sz="4000" baseline="0">
                <a:solidFill>
                  <a:srgbClr val="80B23E"/>
                </a:solidFill>
              </a:defRPr>
            </a:lvl1pPr>
          </a:lstStyle>
          <a:p>
            <a:r>
              <a:rPr lang="nl-NL"/>
              <a:t>Klik om de stijl te bewerken</a:t>
            </a:r>
            <a:endParaRPr lang="en-US" dirty="0"/>
          </a:p>
        </p:txBody>
      </p:sp>
      <p:sp>
        <p:nvSpPr>
          <p:cNvPr id="9" name="Ondertitel 8"/>
          <p:cNvSpPr>
            <a:spLocks noGrp="1"/>
          </p:cNvSpPr>
          <p:nvPr>
            <p:ph type="subTitle" idx="1"/>
          </p:nvPr>
        </p:nvSpPr>
        <p:spPr>
          <a:xfrm>
            <a:off x="755576" y="3714752"/>
            <a:ext cx="8159824" cy="1752600"/>
          </a:xfrm>
        </p:spPr>
        <p:txBody>
          <a:bodyPr/>
          <a:lstStyle>
            <a:lvl1pPr marL="64008" indent="0" algn="l">
              <a:buNone/>
              <a:defRPr sz="2800">
                <a:solidFill>
                  <a:schemeClr val="accent4"/>
                </a:solidFill>
                <a:effectLst>
                  <a:outerShdw blurRad="38100" dist="38100" dir="2700000" algn="tl">
                    <a:srgbClr val="000000">
                      <a:alpha val="43137"/>
                    </a:srgbClr>
                  </a:outerShdw>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nl-NL"/>
              <a:t>Klik om de ondertitelstijl van het model te bewerken</a:t>
            </a:r>
            <a:endParaRPr lang="en-US" dirty="0"/>
          </a:p>
        </p:txBody>
      </p:sp>
      <p:sp>
        <p:nvSpPr>
          <p:cNvPr id="5" name="Tijdelijke aanduiding voor dianummer 28"/>
          <p:cNvSpPr>
            <a:spLocks noGrp="1"/>
          </p:cNvSpPr>
          <p:nvPr>
            <p:ph type="sldNum" sz="quarter" idx="10"/>
          </p:nvPr>
        </p:nvSpPr>
        <p:spPr>
          <a:xfrm>
            <a:off x="8320088" y="1588"/>
            <a:ext cx="747712" cy="365125"/>
          </a:xfrm>
          <a:prstGeom prst="rect">
            <a:avLst/>
          </a:prstGeom>
          <a:solidFill>
            <a:schemeClr val="bg1"/>
          </a:solidFill>
        </p:spPr>
        <p:txBody>
          <a:bodyPr vert="horz" wrap="square" lIns="91440" tIns="45720" rIns="91440" bIns="45720" numCol="1" anchor="t" anchorCtr="0" compatLnSpc="1">
            <a:prstTxWarp prst="textNoShape">
              <a:avLst/>
            </a:prstTxWarp>
          </a:bodyPr>
          <a:lstStyle>
            <a:lvl1pPr algn="r" eaLnBrk="1" hangingPunct="1">
              <a:defRPr>
                <a:solidFill>
                  <a:srgbClr val="2B4A5E"/>
                </a:solidFill>
              </a:defRPr>
            </a:lvl1pPr>
          </a:lstStyle>
          <a:p>
            <a:pPr>
              <a:defRPr/>
            </a:pPr>
            <a:fld id="{328DE866-E2EC-4E1A-909B-740D2693D6B7}" type="slidenum">
              <a:rPr lang="en-US"/>
              <a:pPr>
                <a:defRPr/>
              </a:pPr>
              <a:t>‹nr.›</a:t>
            </a:fld>
            <a:endParaRPr lang="en-US"/>
          </a:p>
        </p:txBody>
      </p:sp>
    </p:spTree>
    <p:extLst>
      <p:ext uri="{BB962C8B-B14F-4D97-AF65-F5344CB8AC3E}">
        <p14:creationId xmlns:p14="http://schemas.microsoft.com/office/powerpoint/2010/main" val="1798490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28596" y="1428736"/>
            <a:ext cx="8229600" cy="5000660"/>
          </a:xfrm>
        </p:spPr>
        <p:txBody>
          <a:bodyPr/>
          <a:lstStyle>
            <a:lvl2pPr>
              <a:defRPr>
                <a:solidFill>
                  <a:schemeClr val="accent2"/>
                </a:solidFill>
              </a:defRPr>
            </a:lvl2pPr>
            <a:lvl3pPr>
              <a:defRPr>
                <a:solidFill>
                  <a:srgbClr val="C00000"/>
                </a:solidFill>
              </a:defRPr>
            </a:lvl3pPr>
            <a:lvl4pPr>
              <a:defRPr>
                <a:solidFill>
                  <a:srgbClr val="7EC234"/>
                </a:solidFill>
              </a:defRPr>
            </a:lvl4pPr>
            <a:lvl5pPr>
              <a:defRPr>
                <a:solidFill>
                  <a:srgbClr val="EB8735"/>
                </a:solidFill>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itel 4"/>
          <p:cNvSpPr>
            <a:spLocks noGrp="1"/>
          </p:cNvSpPr>
          <p:nvPr>
            <p:ph type="title"/>
          </p:nvPr>
        </p:nvSpPr>
        <p:spPr>
          <a:xfrm>
            <a:off x="1259632" y="214313"/>
            <a:ext cx="7384306" cy="1066800"/>
          </a:xfrm>
        </p:spPr>
        <p:txBody>
          <a:bodyPr/>
          <a:lstStyle>
            <a:lvl1pPr>
              <a:defRPr sz="4000">
                <a:solidFill>
                  <a:srgbClr val="80B23E"/>
                </a:solidFill>
                <a:effectLst/>
              </a:defRPr>
            </a:lvl1pPr>
          </a:lstStyle>
          <a:p>
            <a:r>
              <a:rPr lang="nl-NL"/>
              <a:t>Klik om de stijl te bewerken</a:t>
            </a:r>
            <a:endParaRPr lang="nl-BE" dirty="0"/>
          </a:p>
        </p:txBody>
      </p:sp>
      <p:sp>
        <p:nvSpPr>
          <p:cNvPr id="4" name="Tijdelijke aanduiding voor dianummer 5"/>
          <p:cNvSpPr>
            <a:spLocks noGrp="1"/>
          </p:cNvSpPr>
          <p:nvPr>
            <p:ph type="sldNum" sz="quarter" idx="10"/>
          </p:nvPr>
        </p:nvSpPr>
        <p:spPr>
          <a:xfrm>
            <a:off x="8358188" y="6429375"/>
            <a:ext cx="762000" cy="366713"/>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8BEF2472-9869-4F46-AB0E-4B0F05304B56}" type="slidenum">
              <a:rPr lang="en-US"/>
              <a:pPr>
                <a:defRPr/>
              </a:pPr>
              <a:t>‹nr.›</a:t>
            </a:fld>
            <a:endParaRPr lang="en-US"/>
          </a:p>
        </p:txBody>
      </p:sp>
    </p:spTree>
    <p:extLst>
      <p:ext uri="{BB962C8B-B14F-4D97-AF65-F5344CB8AC3E}">
        <p14:creationId xmlns:p14="http://schemas.microsoft.com/office/powerpoint/2010/main" val="4030461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houd van twee">
    <p:spTree>
      <p:nvGrpSpPr>
        <p:cNvPr id="1" name=""/>
        <p:cNvGrpSpPr/>
        <p:nvPr/>
      </p:nvGrpSpPr>
      <p:grpSpPr>
        <a:xfrm>
          <a:off x="0" y="0"/>
          <a:ext cx="0" cy="0"/>
          <a:chOff x="0" y="0"/>
          <a:chExt cx="0" cy="0"/>
        </a:xfrm>
      </p:grpSpPr>
      <p:sp>
        <p:nvSpPr>
          <p:cNvPr id="3" name="Tijdelijke aanduiding voor inhoud 2"/>
          <p:cNvSpPr>
            <a:spLocks noGrp="1"/>
          </p:cNvSpPr>
          <p:nvPr>
            <p:ph sz="half" idx="1"/>
          </p:nvPr>
        </p:nvSpPr>
        <p:spPr>
          <a:xfrm>
            <a:off x="457200" y="1428737"/>
            <a:ext cx="4038600" cy="5072098"/>
          </a:xfrm>
        </p:spPr>
        <p:txBody>
          <a:bodyPr/>
          <a:lstStyle>
            <a:lvl1pPr>
              <a:defRPr sz="2000"/>
            </a:lvl1pPr>
            <a:lvl2pPr>
              <a:defRPr sz="1900"/>
            </a:lvl2pPr>
            <a:lvl3pPr>
              <a:defRPr sz="1800"/>
            </a:lvl3pPr>
            <a:lvl4pPr>
              <a:defRPr sz="1800"/>
            </a:lvl4pPr>
            <a:lvl5pPr>
              <a:defRPr sz="1800"/>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jdelijke aanduiding voor inhoud 3"/>
          <p:cNvSpPr>
            <a:spLocks noGrp="1"/>
          </p:cNvSpPr>
          <p:nvPr>
            <p:ph sz="half" idx="2"/>
          </p:nvPr>
        </p:nvSpPr>
        <p:spPr>
          <a:xfrm>
            <a:off x="4648200" y="1428737"/>
            <a:ext cx="4038600" cy="5072098"/>
          </a:xfrm>
        </p:spPr>
        <p:txBody>
          <a:bodyPr/>
          <a:lstStyle>
            <a:lvl1pPr>
              <a:defRPr sz="2000"/>
            </a:lvl1pPr>
            <a:lvl2pPr>
              <a:defRPr sz="1900"/>
            </a:lvl2pPr>
            <a:lvl3pPr>
              <a:defRPr sz="1800"/>
            </a:lvl3pPr>
            <a:lvl4pPr>
              <a:defRPr sz="1800"/>
            </a:lvl4pPr>
            <a:lvl5pPr>
              <a:defRPr sz="1800"/>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6" name="Titel 5"/>
          <p:cNvSpPr>
            <a:spLocks noGrp="1"/>
          </p:cNvSpPr>
          <p:nvPr>
            <p:ph type="title"/>
          </p:nvPr>
        </p:nvSpPr>
        <p:spPr>
          <a:xfrm>
            <a:off x="1259632" y="214313"/>
            <a:ext cx="7384306" cy="1066800"/>
          </a:xfrm>
        </p:spPr>
        <p:txBody>
          <a:bodyPr/>
          <a:lstStyle>
            <a:lvl1pPr>
              <a:defRPr sz="4000">
                <a:solidFill>
                  <a:srgbClr val="80B23E"/>
                </a:solidFill>
              </a:defRPr>
            </a:lvl1pPr>
          </a:lstStyle>
          <a:p>
            <a:r>
              <a:rPr lang="nl-NL"/>
              <a:t>Klik om de stijl te bewerken</a:t>
            </a:r>
            <a:endParaRPr lang="nl-BE" dirty="0"/>
          </a:p>
        </p:txBody>
      </p:sp>
      <p:sp>
        <p:nvSpPr>
          <p:cNvPr id="5" name="Tijdelijke aanduiding voor dianummer 22"/>
          <p:cNvSpPr>
            <a:spLocks noGrp="1"/>
          </p:cNvSpPr>
          <p:nvPr>
            <p:ph type="sldNum" sz="quarter" idx="10"/>
          </p:nvPr>
        </p:nvSpPr>
        <p:spPr>
          <a:xfrm>
            <a:off x="8358188" y="6491288"/>
            <a:ext cx="762000" cy="366712"/>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A2410823-001D-4BEC-A03D-27FE9FDAE971}" type="slidenum">
              <a:rPr lang="en-US"/>
              <a:pPr>
                <a:defRPr/>
              </a:pPr>
              <a:t>‹nr.›</a:t>
            </a:fld>
            <a:endParaRPr lang="en-US"/>
          </a:p>
        </p:txBody>
      </p:sp>
    </p:spTree>
    <p:extLst>
      <p:ext uri="{BB962C8B-B14F-4D97-AF65-F5344CB8AC3E}">
        <p14:creationId xmlns:p14="http://schemas.microsoft.com/office/powerpoint/2010/main" val="3869336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1331640" y="214290"/>
            <a:ext cx="7407518" cy="1069848"/>
          </a:xfrm>
        </p:spPr>
        <p:txBody>
          <a:bodyPr/>
          <a:lstStyle>
            <a:lvl1pPr>
              <a:defRPr sz="4000" b="0" i="0" cap="none" baseline="0">
                <a:solidFill>
                  <a:srgbClr val="80B23E"/>
                </a:solidFill>
              </a:defRPr>
            </a:lvl1pPr>
          </a:lstStyle>
          <a:p>
            <a:r>
              <a:rPr lang="nl-NL"/>
              <a:t>Klik om de stijl te bewerken</a:t>
            </a:r>
            <a:endParaRPr lang="en-US" dirty="0"/>
          </a:p>
        </p:txBody>
      </p:sp>
      <p:sp>
        <p:nvSpPr>
          <p:cNvPr id="3" name="Tijdelijke aanduiding voor tekst 2"/>
          <p:cNvSpPr>
            <a:spLocks noGrp="1"/>
          </p:cNvSpPr>
          <p:nvPr>
            <p:ph type="body" idx="1"/>
          </p:nvPr>
        </p:nvSpPr>
        <p:spPr>
          <a:xfrm>
            <a:off x="357158" y="1500174"/>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nl-NL"/>
              <a:t>Klik om de modelstijlen te bewerken</a:t>
            </a:r>
          </a:p>
        </p:txBody>
      </p:sp>
      <p:sp>
        <p:nvSpPr>
          <p:cNvPr id="4" name="Tijdelijke aanduiding voor tekst 3"/>
          <p:cNvSpPr>
            <a:spLocks noGrp="1"/>
          </p:cNvSpPr>
          <p:nvPr>
            <p:ph type="body" sz="half" idx="3"/>
          </p:nvPr>
        </p:nvSpPr>
        <p:spPr>
          <a:xfrm>
            <a:off x="4721225" y="1500174"/>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nl-NL"/>
              <a:t>Klik om de modelstijlen te bewerken</a:t>
            </a:r>
          </a:p>
        </p:txBody>
      </p:sp>
      <p:sp>
        <p:nvSpPr>
          <p:cNvPr id="5" name="Tijdelijke aanduiding voor inhoud 4"/>
          <p:cNvSpPr>
            <a:spLocks noGrp="1"/>
          </p:cNvSpPr>
          <p:nvPr>
            <p:ph sz="quarter" idx="2"/>
          </p:nvPr>
        </p:nvSpPr>
        <p:spPr>
          <a:xfrm>
            <a:off x="357158" y="1963722"/>
            <a:ext cx="4041648" cy="4537111"/>
          </a:xfrm>
        </p:spPr>
        <p:txBody>
          <a:bodyPr/>
          <a:lstStyle>
            <a:lvl1pPr>
              <a:defRPr sz="2000"/>
            </a:lvl1pPr>
            <a:lvl2pPr>
              <a:defRPr sz="2000"/>
            </a:lvl2pPr>
            <a:lvl3pPr>
              <a:defRPr sz="1800"/>
            </a:lvl3pPr>
            <a:lvl4pPr>
              <a:defRPr sz="1600"/>
            </a:lvl4pPr>
            <a:lvl5pPr>
              <a:defRPr sz="1600"/>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6" name="Tijdelijke aanduiding voor inhoud 5"/>
          <p:cNvSpPr>
            <a:spLocks noGrp="1"/>
          </p:cNvSpPr>
          <p:nvPr>
            <p:ph sz="quarter" idx="4"/>
          </p:nvPr>
        </p:nvSpPr>
        <p:spPr>
          <a:xfrm>
            <a:off x="4718304" y="1963722"/>
            <a:ext cx="4041775" cy="4537111"/>
          </a:xfrm>
        </p:spPr>
        <p:txBody>
          <a:bodyPr/>
          <a:lstStyle>
            <a:lvl1pPr>
              <a:defRPr sz="2000"/>
            </a:lvl1pPr>
            <a:lvl2pPr>
              <a:defRPr sz="2000"/>
            </a:lvl2pPr>
            <a:lvl3pPr>
              <a:defRPr sz="1800"/>
            </a:lvl3pPr>
            <a:lvl4pPr>
              <a:defRPr sz="1600"/>
            </a:lvl4pPr>
            <a:lvl5pPr>
              <a:defRPr sz="1600"/>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Tijdelijke aanduiding voor dianummer 26"/>
          <p:cNvSpPr>
            <a:spLocks noGrp="1"/>
          </p:cNvSpPr>
          <p:nvPr>
            <p:ph type="sldNum" sz="quarter" idx="10"/>
          </p:nvPr>
        </p:nvSpPr>
        <p:spPr>
          <a:xfrm>
            <a:off x="8382000" y="6491288"/>
            <a:ext cx="762000" cy="366712"/>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0501B174-2918-4FE1-B7D2-5C886E8E4A84}" type="slidenum">
              <a:rPr lang="en-US"/>
              <a:pPr>
                <a:defRPr/>
              </a:pPr>
              <a:t>‹nr.›</a:t>
            </a:fld>
            <a:endParaRPr lang="en-US"/>
          </a:p>
        </p:txBody>
      </p:sp>
    </p:spTree>
    <p:extLst>
      <p:ext uri="{BB962C8B-B14F-4D97-AF65-F5344CB8AC3E}">
        <p14:creationId xmlns:p14="http://schemas.microsoft.com/office/powerpoint/2010/main" val="2543945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a:xfrm>
            <a:off x="457200" y="1143000"/>
            <a:ext cx="8229600" cy="1069848"/>
          </a:xfrm>
        </p:spPr>
        <p:txBody>
          <a:bodyPr/>
          <a:lstStyle>
            <a:lvl1pPr>
              <a:defRPr sz="4000">
                <a:solidFill>
                  <a:schemeClr val="tx2"/>
                </a:solidFill>
              </a:defRPr>
            </a:lvl1pPr>
          </a:lstStyle>
          <a:p>
            <a:r>
              <a:rPr lang="nl-NL"/>
              <a:t>Klik om de stijl te bewerken</a:t>
            </a:r>
            <a:endParaRPr lang="en-US"/>
          </a:p>
        </p:txBody>
      </p:sp>
      <p:sp>
        <p:nvSpPr>
          <p:cNvPr id="3" name="Tijdelijke aanduiding voor datum 2"/>
          <p:cNvSpPr>
            <a:spLocks noGrp="1"/>
          </p:cNvSpPr>
          <p:nvPr>
            <p:ph type="dt" sz="half" idx="10"/>
          </p:nvPr>
        </p:nvSpPr>
        <p:spPr>
          <a:xfrm>
            <a:off x="6583363" y="612775"/>
            <a:ext cx="957262" cy="457200"/>
          </a:xfrm>
          <a:prstGeom prst="rect">
            <a:avLst/>
          </a:prstGeom>
        </p:spPr>
        <p:txBody>
          <a:bodyPr/>
          <a:lstStyle>
            <a:lvl1pPr>
              <a:defRPr/>
            </a:lvl1pPr>
          </a:lstStyle>
          <a:p>
            <a:pPr>
              <a:defRPr/>
            </a:pPr>
            <a:fld id="{B7E878BF-CA44-438C-A5AC-F639A2D3F7C9}" type="datetimeFigureOut">
              <a:rPr lang="nl-NL"/>
              <a:pPr>
                <a:defRPr/>
              </a:pPr>
              <a:t>26-3-2018</a:t>
            </a:fld>
            <a:endParaRPr lang="nl-NL"/>
          </a:p>
        </p:txBody>
      </p:sp>
      <p:sp>
        <p:nvSpPr>
          <p:cNvPr id="4" name="Tijdelijke aanduiding voor voettekst 3"/>
          <p:cNvSpPr>
            <a:spLocks noGrp="1"/>
          </p:cNvSpPr>
          <p:nvPr>
            <p:ph type="ftr" sz="quarter" idx="11"/>
          </p:nvPr>
        </p:nvSpPr>
        <p:spPr>
          <a:xfrm>
            <a:off x="5257800" y="612775"/>
            <a:ext cx="1325563" cy="457200"/>
          </a:xfrm>
          <a:prstGeom prst="rect">
            <a:avLst/>
          </a:prstGeom>
        </p:spPr>
        <p:txBody>
          <a:bodyPr/>
          <a:lstStyle>
            <a:lvl1pPr>
              <a:defRPr/>
            </a:lvl1pPr>
          </a:lstStyle>
          <a:p>
            <a:pPr>
              <a:defRPr/>
            </a:pPr>
            <a:endParaRPr lang="nl-NL"/>
          </a:p>
        </p:txBody>
      </p:sp>
      <p:sp>
        <p:nvSpPr>
          <p:cNvPr id="5" name="Tijdelijke aanduiding voor dianummer 4"/>
          <p:cNvSpPr>
            <a:spLocks noGrp="1"/>
          </p:cNvSpPr>
          <p:nvPr>
            <p:ph type="sldNum" sz="quarter" idx="12"/>
          </p:nvPr>
        </p:nvSpPr>
        <p:spPr>
          <a:xfrm>
            <a:off x="8174038" y="1588"/>
            <a:ext cx="762000" cy="366712"/>
          </a:xfrm>
          <a:prstGeom prst="rect">
            <a:avLst/>
          </a:prstGeom>
        </p:spPr>
        <p:txBody>
          <a:bodyPr/>
          <a:lstStyle>
            <a:lvl1pPr>
              <a:defRPr/>
            </a:lvl1pPr>
          </a:lstStyle>
          <a:p>
            <a:pPr>
              <a:defRPr/>
            </a:pPr>
            <a:fld id="{95697BCE-B45F-4552-83AD-A975DDE759F5}" type="slidenum">
              <a:rPr lang="nl-NL"/>
              <a:pPr>
                <a:defRPr/>
              </a:pPr>
              <a:t>‹nr.›</a:t>
            </a:fld>
            <a:endParaRPr lang="nl-NL"/>
          </a:p>
        </p:txBody>
      </p:sp>
    </p:spTree>
    <p:extLst>
      <p:ext uri="{BB962C8B-B14F-4D97-AF65-F5344CB8AC3E}">
        <p14:creationId xmlns:p14="http://schemas.microsoft.com/office/powerpoint/2010/main" val="19294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1827213" y="6443663"/>
            <a:ext cx="2133600" cy="277812"/>
          </a:xfrm>
          <a:prstGeom prst="rect">
            <a:avLst/>
          </a:prstGeom>
        </p:spPr>
        <p:txBody>
          <a:bodyPr/>
          <a:lstStyle>
            <a:lvl1pPr eaLnBrk="1" hangingPunct="1">
              <a:defRPr>
                <a:latin typeface="Arial" pitchFamily="34" charset="0"/>
              </a:defRPr>
            </a:lvl1pPr>
          </a:lstStyle>
          <a:p>
            <a:pPr>
              <a:defRPr/>
            </a:pPr>
            <a:endParaRPr lang="en-US"/>
          </a:p>
        </p:txBody>
      </p:sp>
      <p:sp>
        <p:nvSpPr>
          <p:cNvPr id="3" name="Rectangle 6"/>
          <p:cNvSpPr>
            <a:spLocks noGrp="1" noChangeArrowheads="1"/>
          </p:cNvSpPr>
          <p:nvPr>
            <p:ph type="ftr" sz="quarter" idx="11"/>
          </p:nvPr>
        </p:nvSpPr>
        <p:spPr>
          <a:xfrm>
            <a:off x="5292725" y="6443663"/>
            <a:ext cx="2895600" cy="277812"/>
          </a:xfrm>
          <a:prstGeom prst="rect">
            <a:avLst/>
          </a:prstGeom>
        </p:spPr>
        <p:txBody>
          <a:bodyPr/>
          <a:lstStyle>
            <a:lvl1pPr eaLnBrk="1" hangingPunct="1">
              <a:defRPr>
                <a:latin typeface="Arial" pitchFamily="34" charset="0"/>
              </a:defRPr>
            </a:lvl1pPr>
          </a:lstStyle>
          <a:p>
            <a:pPr>
              <a:defRPr/>
            </a:pPr>
            <a:endParaRPr lang="en-US"/>
          </a:p>
        </p:txBody>
      </p:sp>
      <p:sp>
        <p:nvSpPr>
          <p:cNvPr id="4" name="Rectangle 7"/>
          <p:cNvSpPr>
            <a:spLocks noGrp="1" noChangeArrowheads="1"/>
          </p:cNvSpPr>
          <p:nvPr>
            <p:ph type="sldNum" sz="quarter" idx="12"/>
          </p:nvPr>
        </p:nvSpPr>
        <p:spPr>
          <a:xfrm>
            <a:off x="8361363" y="6443663"/>
            <a:ext cx="649287" cy="277812"/>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endParaRPr lang="en-US"/>
          </a:p>
        </p:txBody>
      </p:sp>
    </p:spTree>
    <p:extLst>
      <p:ext uri="{BB962C8B-B14F-4D97-AF65-F5344CB8AC3E}">
        <p14:creationId xmlns:p14="http://schemas.microsoft.com/office/powerpoint/2010/main" val="142566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Afgeronde rechthoek 32"/>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useBgFill="1">
        <p:nvSpPr>
          <p:cNvPr id="34" name="Afgeronde rechthoek 33"/>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5" name="Rechthoek 34"/>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Rechthoek 35"/>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Rechthoek 36"/>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8" name="Rechthoek 37"/>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Rechthoek 38"/>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Rechthoek 39"/>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34" name="Tijdelijke aanduiding voor titel 21"/>
          <p:cNvSpPr>
            <a:spLocks noGrp="1"/>
          </p:cNvSpPr>
          <p:nvPr>
            <p:ph type="title"/>
          </p:nvPr>
        </p:nvSpPr>
        <p:spPr bwMode="auto">
          <a:xfrm>
            <a:off x="1243013" y="214313"/>
            <a:ext cx="74009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nl-NL" altLang="nl-BE"/>
              <a:t>Klik om de stijl te bewerken</a:t>
            </a:r>
            <a:endParaRPr lang="en-US" altLang="nl-BE"/>
          </a:p>
        </p:txBody>
      </p:sp>
      <p:sp>
        <p:nvSpPr>
          <p:cNvPr id="1035" name="Tijdelijke aanduiding voor tekst 12"/>
          <p:cNvSpPr>
            <a:spLocks noGrp="1"/>
          </p:cNvSpPr>
          <p:nvPr>
            <p:ph type="body" idx="1"/>
          </p:nvPr>
        </p:nvSpPr>
        <p:spPr bwMode="auto">
          <a:xfrm>
            <a:off x="428625" y="1428750"/>
            <a:ext cx="8229600"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nl-NL" altLang="nl-BE"/>
              <a:t>Klik om de modelstijlen te bewerken</a:t>
            </a:r>
          </a:p>
          <a:p>
            <a:pPr lvl="1"/>
            <a:r>
              <a:rPr lang="nl-NL" altLang="nl-BE"/>
              <a:t>Tweede niveau</a:t>
            </a:r>
          </a:p>
          <a:p>
            <a:pPr lvl="2"/>
            <a:r>
              <a:rPr lang="nl-NL" altLang="nl-BE"/>
              <a:t>Derde niveau</a:t>
            </a:r>
          </a:p>
          <a:p>
            <a:pPr lvl="3"/>
            <a:r>
              <a:rPr lang="nl-NL" altLang="nl-BE"/>
              <a:t>Vierde niveau</a:t>
            </a:r>
          </a:p>
          <a:p>
            <a:pPr lvl="4"/>
            <a:r>
              <a:rPr lang="nl-NL" altLang="nl-BE"/>
              <a:t>Vijfde niveau</a:t>
            </a:r>
            <a:endParaRPr lang="en-US" altLang="nl-BE"/>
          </a:p>
        </p:txBody>
      </p:sp>
      <p:sp>
        <p:nvSpPr>
          <p:cNvPr id="1037" name="Tekstvak 24"/>
          <p:cNvSpPr txBox="1">
            <a:spLocks noChangeArrowheads="1"/>
          </p:cNvSpPr>
          <p:nvPr/>
        </p:nvSpPr>
        <p:spPr bwMode="auto">
          <a:xfrm>
            <a:off x="323850" y="6437313"/>
            <a:ext cx="50006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fr-BE" sz="1200" dirty="0">
                <a:solidFill>
                  <a:schemeClr val="tx2"/>
                </a:solidFill>
                <a:latin typeface="Verdana" pitchFamily="34" charset="0"/>
              </a:rPr>
              <a:t>2ITF </a:t>
            </a:r>
            <a:r>
              <a:rPr lang="fr-BE" sz="1200" dirty="0" err="1">
                <a:solidFill>
                  <a:schemeClr val="tx2"/>
                </a:solidFill>
                <a:latin typeface="Verdana" pitchFamily="34" charset="0"/>
              </a:rPr>
              <a:t>Businessprocessen</a:t>
            </a:r>
            <a:endParaRPr lang="nl-NL" sz="1200" dirty="0">
              <a:solidFill>
                <a:schemeClr val="tx2"/>
              </a:solidFill>
              <a:latin typeface="Verdana" pitchFamily="34" charset="0"/>
            </a:endParaRPr>
          </a:p>
        </p:txBody>
      </p:sp>
      <p:pic>
        <p:nvPicPr>
          <p:cNvPr id="2" name="Afbeelding 1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79425" y="423863"/>
            <a:ext cx="64928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6" r:id="rId5"/>
    <p:sldLayoutId id="2147484047" r:id="rId6"/>
  </p:sldLayoutIdLst>
  <p:txStyles>
    <p:titleStyle>
      <a:lvl1pPr algn="l" rtl="0" eaLnBrk="0" fontAlgn="base" hangingPunct="0">
        <a:spcBef>
          <a:spcPct val="0"/>
        </a:spcBef>
        <a:spcAft>
          <a:spcPct val="0"/>
        </a:spcAft>
        <a:defRPr sz="4000" kern="1200">
          <a:solidFill>
            <a:srgbClr val="80B23E"/>
          </a:solidFill>
          <a:latin typeface="+mj-lt"/>
          <a:ea typeface="+mj-ea"/>
          <a:cs typeface="+mj-cs"/>
        </a:defRPr>
      </a:lvl1pPr>
      <a:lvl2pPr algn="l" rtl="0" eaLnBrk="0" fontAlgn="base" hangingPunct="0">
        <a:spcBef>
          <a:spcPct val="0"/>
        </a:spcBef>
        <a:spcAft>
          <a:spcPct val="0"/>
        </a:spcAft>
        <a:defRPr sz="4000">
          <a:solidFill>
            <a:srgbClr val="80B23E"/>
          </a:solidFill>
          <a:latin typeface="Verdana" pitchFamily="34" charset="0"/>
        </a:defRPr>
      </a:lvl2pPr>
      <a:lvl3pPr algn="l" rtl="0" eaLnBrk="0" fontAlgn="base" hangingPunct="0">
        <a:spcBef>
          <a:spcPct val="0"/>
        </a:spcBef>
        <a:spcAft>
          <a:spcPct val="0"/>
        </a:spcAft>
        <a:defRPr sz="4000">
          <a:solidFill>
            <a:srgbClr val="80B23E"/>
          </a:solidFill>
          <a:latin typeface="Verdana" pitchFamily="34" charset="0"/>
        </a:defRPr>
      </a:lvl3pPr>
      <a:lvl4pPr algn="l" rtl="0" eaLnBrk="0" fontAlgn="base" hangingPunct="0">
        <a:spcBef>
          <a:spcPct val="0"/>
        </a:spcBef>
        <a:spcAft>
          <a:spcPct val="0"/>
        </a:spcAft>
        <a:defRPr sz="4000">
          <a:solidFill>
            <a:srgbClr val="80B23E"/>
          </a:solidFill>
          <a:latin typeface="Verdana" pitchFamily="34" charset="0"/>
        </a:defRPr>
      </a:lvl4pPr>
      <a:lvl5pPr algn="l" rtl="0" eaLnBrk="0" fontAlgn="base" hangingPunct="0">
        <a:spcBef>
          <a:spcPct val="0"/>
        </a:spcBef>
        <a:spcAft>
          <a:spcPct val="0"/>
        </a:spcAft>
        <a:defRPr sz="4000">
          <a:solidFill>
            <a:srgbClr val="80B23E"/>
          </a:solidFill>
          <a:latin typeface="Verdana" pitchFamily="34" charset="0"/>
        </a:defRPr>
      </a:lvl5pPr>
      <a:lvl6pPr marL="457200" algn="l" rtl="0" eaLnBrk="1" fontAlgn="base" hangingPunct="1">
        <a:spcBef>
          <a:spcPct val="0"/>
        </a:spcBef>
        <a:spcAft>
          <a:spcPct val="0"/>
        </a:spcAft>
        <a:defRPr sz="4000">
          <a:solidFill>
            <a:schemeClr val="tx2"/>
          </a:solidFill>
          <a:latin typeface="Verdana" pitchFamily="34" charset="0"/>
        </a:defRPr>
      </a:lvl6pPr>
      <a:lvl7pPr marL="914400" algn="l" rtl="0" eaLnBrk="1" fontAlgn="base" hangingPunct="1">
        <a:spcBef>
          <a:spcPct val="0"/>
        </a:spcBef>
        <a:spcAft>
          <a:spcPct val="0"/>
        </a:spcAft>
        <a:defRPr sz="4000">
          <a:solidFill>
            <a:schemeClr val="tx2"/>
          </a:solidFill>
          <a:latin typeface="Verdana" pitchFamily="34" charset="0"/>
        </a:defRPr>
      </a:lvl7pPr>
      <a:lvl8pPr marL="1371600" algn="l" rtl="0" eaLnBrk="1" fontAlgn="base" hangingPunct="1">
        <a:spcBef>
          <a:spcPct val="0"/>
        </a:spcBef>
        <a:spcAft>
          <a:spcPct val="0"/>
        </a:spcAft>
        <a:defRPr sz="4000">
          <a:solidFill>
            <a:schemeClr val="tx2"/>
          </a:solidFill>
          <a:latin typeface="Verdana" pitchFamily="34" charset="0"/>
        </a:defRPr>
      </a:lvl8pPr>
      <a:lvl9pPr marL="1828800" algn="l" rtl="0" eaLnBrk="1" fontAlgn="base" hangingPunct="1">
        <a:spcBef>
          <a:spcPct val="0"/>
        </a:spcBef>
        <a:spcAft>
          <a:spcPct val="0"/>
        </a:spcAft>
        <a:defRPr sz="4000">
          <a:solidFill>
            <a:schemeClr val="tx2"/>
          </a:solidFill>
          <a:latin typeface="Verdana" pitchFamily="34" charset="0"/>
        </a:defRPr>
      </a:lvl9pPr>
    </p:titleStyle>
    <p:bodyStyle>
      <a:lvl1pPr marL="365125" indent="-255588" algn="l" rtl="0" eaLnBrk="0" fontAlgn="base" hangingPunct="0">
        <a:spcBef>
          <a:spcPts val="300"/>
        </a:spcBef>
        <a:spcAft>
          <a:spcPct val="0"/>
        </a:spcAft>
        <a:buClr>
          <a:srgbClr val="2B4A5E"/>
        </a:buClr>
        <a:buFont typeface="Georgia" panose="02040502050405020303" pitchFamily="18" charset="0"/>
        <a:buChar char="•"/>
        <a:defRPr sz="2800" kern="1200">
          <a:solidFill>
            <a:schemeClr val="tx1"/>
          </a:solidFill>
          <a:latin typeface="+mn-lt"/>
          <a:ea typeface="+mn-ea"/>
          <a:cs typeface="+mn-cs"/>
        </a:defRPr>
      </a:lvl1pPr>
      <a:lvl2pPr marL="657225" indent="-246063" algn="l" rtl="0" eaLnBrk="0" fontAlgn="base" hangingPunct="0">
        <a:spcBef>
          <a:spcPts val="300"/>
        </a:spcBef>
        <a:spcAft>
          <a:spcPct val="0"/>
        </a:spcAft>
        <a:buClr>
          <a:schemeClr val="accent2"/>
        </a:buClr>
        <a:buFont typeface="Georgia" panose="02040502050405020303" pitchFamily="18" charset="0"/>
        <a:buChar char="▫"/>
        <a:defRPr sz="2600" kern="1200">
          <a:solidFill>
            <a:schemeClr val="accent2"/>
          </a:solidFill>
          <a:latin typeface="+mn-lt"/>
          <a:ea typeface="+mn-ea"/>
          <a:cs typeface="+mn-cs"/>
        </a:defRPr>
      </a:lvl2pPr>
      <a:lvl3pPr marL="922338" indent="-219075" algn="l" rtl="0" eaLnBrk="0" fontAlgn="base" hangingPunct="0">
        <a:spcBef>
          <a:spcPts val="300"/>
        </a:spcBef>
        <a:spcAft>
          <a:spcPct val="0"/>
        </a:spcAft>
        <a:buClr>
          <a:schemeClr val="accent1"/>
        </a:buClr>
        <a:buFont typeface="Wingdings 2" panose="05020102010507070707" pitchFamily="18" charset="2"/>
        <a:buChar char=""/>
        <a:defRPr sz="2400" kern="1200">
          <a:solidFill>
            <a:srgbClr val="C00000"/>
          </a:solidFill>
          <a:latin typeface="+mn-lt"/>
          <a:ea typeface="+mn-ea"/>
          <a:cs typeface="+mn-cs"/>
        </a:defRPr>
      </a:lvl3pPr>
      <a:lvl4pPr marL="1179513" indent="-200025" algn="l" rtl="0" eaLnBrk="0" fontAlgn="base" hangingPunct="0">
        <a:spcBef>
          <a:spcPts val="300"/>
        </a:spcBef>
        <a:spcAft>
          <a:spcPct val="0"/>
        </a:spcAft>
        <a:buClr>
          <a:schemeClr val="accent1"/>
        </a:buClr>
        <a:buFont typeface="Wingdings 2" panose="05020102010507070707" pitchFamily="18" charset="2"/>
        <a:buChar char=""/>
        <a:defRPr sz="2200" kern="1200">
          <a:solidFill>
            <a:srgbClr val="80B23E"/>
          </a:solidFill>
          <a:latin typeface="+mn-lt"/>
          <a:ea typeface="+mn-ea"/>
          <a:cs typeface="+mn-cs"/>
        </a:defRPr>
      </a:lvl4pPr>
      <a:lvl5pPr marL="1389063" indent="-182563" algn="l" rtl="0" eaLnBrk="0" fontAlgn="base" hangingPunct="0">
        <a:spcBef>
          <a:spcPts val="300"/>
        </a:spcBef>
        <a:spcAft>
          <a:spcPct val="0"/>
        </a:spcAft>
        <a:buClr>
          <a:srgbClr val="A04DA3"/>
        </a:buClr>
        <a:buFont typeface="Georgia" panose="02040502050405020303" pitchFamily="18" charset="0"/>
        <a:buChar char="▫"/>
        <a:defRPr sz="2000" kern="1200">
          <a:solidFill>
            <a:srgbClr val="EB8735"/>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sap.com/belgie/products.html"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hyperlink" Target="http://www.idi.ntnu.no/~jag/"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hyperlink" Target="https://www.youtube.com/watch?v=pekbadT_TU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ctrTitle"/>
          </p:nvPr>
        </p:nvSpPr>
        <p:spPr>
          <a:xfrm>
            <a:off x="2555875" y="1773238"/>
            <a:ext cx="6359525" cy="1584325"/>
          </a:xfrm>
        </p:spPr>
        <p:txBody>
          <a:bodyPr/>
          <a:lstStyle/>
          <a:p>
            <a:pPr eaLnBrk="1" hangingPunct="1"/>
            <a:r>
              <a:rPr lang="fr-BE" altLang="nl-BE" dirty="0" err="1"/>
              <a:t>Businessprocessen</a:t>
            </a:r>
            <a:br>
              <a:rPr lang="fr-BE" altLang="nl-BE" dirty="0"/>
            </a:br>
            <a:endParaRPr lang="nl-NL" altLang="nl-BE" sz="3200" dirty="0"/>
          </a:p>
        </p:txBody>
      </p:sp>
      <p:sp>
        <p:nvSpPr>
          <p:cNvPr id="8195" name="Ondertitel 2"/>
          <p:cNvSpPr>
            <a:spLocks noGrp="1"/>
          </p:cNvSpPr>
          <p:nvPr>
            <p:ph type="subTitle" idx="1"/>
          </p:nvPr>
        </p:nvSpPr>
        <p:spPr>
          <a:xfrm>
            <a:off x="179512" y="3714750"/>
            <a:ext cx="8735888" cy="1752600"/>
          </a:xfrm>
        </p:spPr>
        <p:txBody>
          <a:bodyPr/>
          <a:lstStyle/>
          <a:p>
            <a:pPr marL="63500" eaLnBrk="1" hangingPunct="1">
              <a:defRPr/>
            </a:pPr>
            <a:r>
              <a:rPr lang="fr-BE" altLang="nl-BE" dirty="0" err="1"/>
              <a:t>Hoofdstuk</a:t>
            </a:r>
            <a:r>
              <a:rPr lang="fr-BE" altLang="nl-BE" dirty="0"/>
              <a:t> 2: </a:t>
            </a:r>
          </a:p>
          <a:p>
            <a:pPr marL="63500" eaLnBrk="1" hangingPunct="1">
              <a:defRPr/>
            </a:pPr>
            <a:r>
              <a:rPr lang="fr-BE" altLang="nl-BE" dirty="0" err="1"/>
              <a:t>Introductie</a:t>
            </a:r>
            <a:r>
              <a:rPr lang="fr-BE" altLang="nl-BE" dirty="0"/>
              <a:t> &amp; </a:t>
            </a:r>
            <a:r>
              <a:rPr lang="fr-BE" altLang="nl-BE" dirty="0" err="1"/>
              <a:t>Implementatie</a:t>
            </a:r>
            <a:r>
              <a:rPr lang="fr-BE" altLang="nl-BE" dirty="0"/>
              <a:t> ERP</a:t>
            </a:r>
          </a:p>
          <a:p>
            <a:pPr marL="63500" eaLnBrk="1" hangingPunct="1">
              <a:defRPr/>
            </a:pPr>
            <a:endParaRPr lang="nl-NL" altLang="nl-BE"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idx="1"/>
          </p:nvPr>
        </p:nvSpPr>
        <p:spPr>
          <a:xfrm>
            <a:off x="500063" y="1676400"/>
            <a:ext cx="8415337" cy="4114800"/>
          </a:xfrm>
        </p:spPr>
        <p:txBody>
          <a:bodyPr/>
          <a:lstStyle/>
          <a:p>
            <a:pPr eaLnBrk="1" hangingPunct="1">
              <a:lnSpc>
                <a:spcPct val="80000"/>
              </a:lnSpc>
              <a:defRPr/>
            </a:pPr>
            <a:r>
              <a:rPr lang="nl-NL" altLang="nl-BE" dirty="0"/>
              <a:t>introduceert </a:t>
            </a:r>
            <a:r>
              <a:rPr lang="nl-NL" altLang="nl-BE" dirty="0">
                <a:solidFill>
                  <a:srgbClr val="008000"/>
                </a:solidFill>
              </a:rPr>
              <a:t>“Best </a:t>
            </a:r>
            <a:r>
              <a:rPr lang="nl-NL" altLang="nl-BE" dirty="0" err="1">
                <a:solidFill>
                  <a:srgbClr val="008000"/>
                </a:solidFill>
              </a:rPr>
              <a:t>Practices</a:t>
            </a:r>
            <a:r>
              <a:rPr lang="nl-NL" altLang="nl-BE" dirty="0">
                <a:solidFill>
                  <a:srgbClr val="008000"/>
                </a:solidFill>
              </a:rPr>
              <a:t>”</a:t>
            </a:r>
          </a:p>
          <a:p>
            <a:pPr marL="411162" lvl="1" indent="0" eaLnBrk="1" hangingPunct="1">
              <a:lnSpc>
                <a:spcPct val="80000"/>
              </a:lnSpc>
              <a:buFont typeface="Georgia" panose="02040502050405020303" pitchFamily="18" charset="0"/>
              <a:buNone/>
              <a:defRPr/>
            </a:pPr>
            <a:endParaRPr lang="nl-NL" altLang="nl-BE" dirty="0">
              <a:solidFill>
                <a:srgbClr val="008000"/>
              </a:solidFill>
            </a:endParaRPr>
          </a:p>
          <a:p>
            <a:pPr marL="411162" lvl="1" indent="0" eaLnBrk="1" hangingPunct="1">
              <a:lnSpc>
                <a:spcPct val="80000"/>
              </a:lnSpc>
              <a:buFont typeface="Georgia" panose="02040502050405020303" pitchFamily="18" charset="0"/>
              <a:buNone/>
              <a:defRPr/>
            </a:pPr>
            <a:endParaRPr lang="nl-NL" altLang="nl-BE" dirty="0">
              <a:solidFill>
                <a:srgbClr val="008000"/>
              </a:solidFill>
            </a:endParaRPr>
          </a:p>
          <a:p>
            <a:pPr eaLnBrk="1" hangingPunct="1">
              <a:lnSpc>
                <a:spcPct val="80000"/>
              </a:lnSpc>
              <a:defRPr/>
            </a:pPr>
            <a:endParaRPr lang="nl-NL" altLang="nl-BE" dirty="0">
              <a:solidFill>
                <a:srgbClr val="008000"/>
              </a:solidFill>
            </a:endParaRPr>
          </a:p>
          <a:p>
            <a:pPr marL="109537" indent="0" eaLnBrk="1" hangingPunct="1">
              <a:lnSpc>
                <a:spcPct val="80000"/>
              </a:lnSpc>
              <a:buFont typeface="Georgia" panose="02040502050405020303" pitchFamily="18" charset="0"/>
              <a:buNone/>
              <a:defRPr/>
            </a:pPr>
            <a:endParaRPr lang="nl-NL" altLang="nl-BE" dirty="0">
              <a:solidFill>
                <a:srgbClr val="008000"/>
              </a:solidFill>
            </a:endParaRPr>
          </a:p>
          <a:p>
            <a:pPr lvl="1" eaLnBrk="1" hangingPunct="1">
              <a:lnSpc>
                <a:spcPct val="80000"/>
              </a:lnSpc>
              <a:defRPr/>
            </a:pPr>
            <a:endParaRPr lang="nl-NL" altLang="nl-BE" dirty="0">
              <a:solidFill>
                <a:srgbClr val="008000"/>
              </a:solidFill>
            </a:endParaRPr>
          </a:p>
        </p:txBody>
      </p:sp>
      <p:sp>
        <p:nvSpPr>
          <p:cNvPr id="22531" name="Rectangle 3"/>
          <p:cNvSpPr>
            <a:spLocks noGrp="1" noChangeArrowheads="1"/>
          </p:cNvSpPr>
          <p:nvPr>
            <p:ph type="title"/>
          </p:nvPr>
        </p:nvSpPr>
        <p:spPr>
          <a:xfrm>
            <a:off x="1258888" y="214313"/>
            <a:ext cx="7385050" cy="1066800"/>
          </a:xfrm>
          <a:noFill/>
        </p:spPr>
        <p:txBody>
          <a:bodyPr lIns="92075" tIns="46038" rIns="92075" bIns="46038"/>
          <a:lstStyle/>
          <a:p>
            <a:pPr eaLnBrk="1" hangingPunct="1"/>
            <a:r>
              <a:rPr lang="nl-NL" altLang="nl-BE"/>
              <a:t>ERP software</a:t>
            </a:r>
          </a:p>
        </p:txBody>
      </p:sp>
      <p:pic>
        <p:nvPicPr>
          <p:cNvPr id="22532" name="Afbeelding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1238" y="2492375"/>
            <a:ext cx="3168873" cy="3168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Tekstvak 3"/>
          <p:cNvSpPr txBox="1">
            <a:spLocks noChangeArrowheads="1"/>
          </p:cNvSpPr>
          <p:nvPr/>
        </p:nvSpPr>
        <p:spPr bwMode="auto">
          <a:xfrm>
            <a:off x="4951412" y="2431086"/>
            <a:ext cx="1708819"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nl-BE" altLang="nl-BE" sz="19900" b="1" dirty="0">
                <a:solidFill>
                  <a:srgbClr val="008000"/>
                </a:solidFill>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428625" y="1428750"/>
            <a:ext cx="8229600" cy="5000625"/>
          </a:xfrm>
        </p:spPr>
        <p:txBody>
          <a:bodyPr/>
          <a:lstStyle/>
          <a:p>
            <a:pPr eaLnBrk="1" hangingPunct="1">
              <a:defRPr/>
            </a:pPr>
            <a:r>
              <a:rPr lang="nl-NL" altLang="nl-BE" dirty="0"/>
              <a:t>introduceert </a:t>
            </a:r>
            <a:r>
              <a:rPr lang="nl-NL" altLang="nl-BE" dirty="0">
                <a:solidFill>
                  <a:srgbClr val="008000"/>
                </a:solidFill>
              </a:rPr>
              <a:t>“Best </a:t>
            </a:r>
            <a:r>
              <a:rPr lang="nl-NL" altLang="nl-BE" dirty="0" err="1">
                <a:solidFill>
                  <a:srgbClr val="008000"/>
                </a:solidFill>
              </a:rPr>
              <a:t>Practices</a:t>
            </a:r>
            <a:r>
              <a:rPr lang="nl-NL" altLang="nl-BE" dirty="0">
                <a:solidFill>
                  <a:srgbClr val="008000"/>
                </a:solidFill>
              </a:rPr>
              <a:t>”</a:t>
            </a:r>
          </a:p>
          <a:p>
            <a:pPr marL="411162" lvl="1" indent="0" eaLnBrk="1" hangingPunct="1">
              <a:buFont typeface="Georgia" panose="02040502050405020303" pitchFamily="18" charset="0"/>
              <a:buNone/>
              <a:defRPr/>
            </a:pPr>
            <a:br>
              <a:rPr lang="nl-NL" altLang="nl-BE" dirty="0">
                <a:solidFill>
                  <a:srgbClr val="008000"/>
                </a:solidFill>
              </a:rPr>
            </a:br>
            <a:r>
              <a:rPr lang="de-DE" sz="2000" dirty="0">
                <a:solidFill>
                  <a:schemeClr val="tx1"/>
                </a:solidFill>
              </a:rPr>
              <a:t>Last but not </a:t>
            </a:r>
            <a:r>
              <a:rPr lang="de-DE" sz="2000" dirty="0" err="1">
                <a:solidFill>
                  <a:schemeClr val="tx1"/>
                </a:solidFill>
              </a:rPr>
              <a:t>the</a:t>
            </a:r>
            <a:r>
              <a:rPr lang="de-DE" sz="2000" dirty="0">
                <a:solidFill>
                  <a:schemeClr val="tx1"/>
                </a:solidFill>
              </a:rPr>
              <a:t> least, SAP </a:t>
            </a:r>
            <a:r>
              <a:rPr lang="de-DE" sz="2000" dirty="0" err="1">
                <a:solidFill>
                  <a:schemeClr val="tx1"/>
                </a:solidFill>
              </a:rPr>
              <a:t>designed</a:t>
            </a:r>
            <a:r>
              <a:rPr lang="de-DE" sz="2000" dirty="0">
                <a:solidFill>
                  <a:schemeClr val="tx1"/>
                </a:solidFill>
              </a:rPr>
              <a:t> </a:t>
            </a:r>
            <a:r>
              <a:rPr lang="de-DE" sz="2000" dirty="0" err="1">
                <a:solidFill>
                  <a:schemeClr val="tx1"/>
                </a:solidFill>
              </a:rPr>
              <a:t>and</a:t>
            </a:r>
            <a:r>
              <a:rPr lang="de-DE" sz="2000" dirty="0">
                <a:solidFill>
                  <a:schemeClr val="tx1"/>
                </a:solidFill>
              </a:rPr>
              <a:t> </a:t>
            </a:r>
            <a:r>
              <a:rPr lang="de-DE" sz="2000" dirty="0" err="1">
                <a:solidFill>
                  <a:schemeClr val="tx1"/>
                </a:solidFill>
              </a:rPr>
              <a:t>built</a:t>
            </a:r>
            <a:r>
              <a:rPr lang="de-DE" sz="2000" dirty="0">
                <a:solidFill>
                  <a:schemeClr val="tx1"/>
                </a:solidFill>
              </a:rPr>
              <a:t> </a:t>
            </a:r>
            <a:r>
              <a:rPr lang="de-DE" sz="2000" dirty="0" err="1">
                <a:solidFill>
                  <a:schemeClr val="tx1"/>
                </a:solidFill>
              </a:rPr>
              <a:t>the</a:t>
            </a:r>
            <a:r>
              <a:rPr lang="de-DE" sz="2000" dirty="0">
                <a:solidFill>
                  <a:schemeClr val="tx1"/>
                </a:solidFill>
              </a:rPr>
              <a:t> </a:t>
            </a:r>
            <a:r>
              <a:rPr lang="de-DE" sz="2000" dirty="0" err="1">
                <a:solidFill>
                  <a:schemeClr val="tx1"/>
                </a:solidFill>
              </a:rPr>
              <a:t>product</a:t>
            </a:r>
            <a:r>
              <a:rPr lang="de-DE" sz="2000" dirty="0">
                <a:solidFill>
                  <a:schemeClr val="tx1"/>
                </a:solidFill>
              </a:rPr>
              <a:t> </a:t>
            </a:r>
            <a:r>
              <a:rPr lang="de-DE" sz="2000" dirty="0" err="1">
                <a:solidFill>
                  <a:schemeClr val="tx1"/>
                </a:solidFill>
              </a:rPr>
              <a:t>from</a:t>
            </a:r>
            <a:r>
              <a:rPr lang="de-DE" sz="2000" dirty="0">
                <a:solidFill>
                  <a:schemeClr val="tx1"/>
                </a:solidFill>
              </a:rPr>
              <a:t> </a:t>
            </a:r>
            <a:r>
              <a:rPr lang="de-DE" sz="2000" dirty="0" err="1">
                <a:solidFill>
                  <a:schemeClr val="tx1"/>
                </a:solidFill>
              </a:rPr>
              <a:t>the</a:t>
            </a:r>
            <a:r>
              <a:rPr lang="de-DE" sz="2000" dirty="0">
                <a:solidFill>
                  <a:schemeClr val="tx1"/>
                </a:solidFill>
              </a:rPr>
              <a:t> </a:t>
            </a:r>
            <a:r>
              <a:rPr lang="de-DE" sz="2000" dirty="0" err="1">
                <a:solidFill>
                  <a:schemeClr val="tx1"/>
                </a:solidFill>
              </a:rPr>
              <a:t>ground</a:t>
            </a:r>
            <a:r>
              <a:rPr lang="de-DE" sz="2000" dirty="0">
                <a:solidFill>
                  <a:schemeClr val="tx1"/>
                </a:solidFill>
              </a:rPr>
              <a:t> </a:t>
            </a:r>
            <a:r>
              <a:rPr lang="de-DE" sz="2000" dirty="0" err="1">
                <a:solidFill>
                  <a:schemeClr val="tx1"/>
                </a:solidFill>
              </a:rPr>
              <a:t>up</a:t>
            </a:r>
            <a:r>
              <a:rPr lang="de-DE" sz="2000" dirty="0">
                <a:solidFill>
                  <a:schemeClr val="tx1"/>
                </a:solidFill>
              </a:rPr>
              <a:t>, </a:t>
            </a:r>
            <a:r>
              <a:rPr lang="de-DE" sz="2000" dirty="0" err="1">
                <a:solidFill>
                  <a:schemeClr val="tx1"/>
                </a:solidFill>
              </a:rPr>
              <a:t>specifically</a:t>
            </a:r>
            <a:r>
              <a:rPr lang="de-DE" sz="2000" dirty="0">
                <a:solidFill>
                  <a:schemeClr val="tx1"/>
                </a:solidFill>
              </a:rPr>
              <a:t> </a:t>
            </a:r>
            <a:r>
              <a:rPr lang="de-DE" sz="2000" dirty="0" err="1">
                <a:solidFill>
                  <a:schemeClr val="tx1"/>
                </a:solidFill>
              </a:rPr>
              <a:t>for</a:t>
            </a:r>
            <a:r>
              <a:rPr lang="de-DE" sz="2000" dirty="0">
                <a:solidFill>
                  <a:schemeClr val="tx1"/>
                </a:solidFill>
              </a:rPr>
              <a:t> </a:t>
            </a:r>
            <a:r>
              <a:rPr lang="de-DE" sz="2000" dirty="0" err="1">
                <a:solidFill>
                  <a:schemeClr val="tx1"/>
                </a:solidFill>
              </a:rPr>
              <a:t>the</a:t>
            </a:r>
            <a:r>
              <a:rPr lang="de-DE" sz="2000" dirty="0">
                <a:solidFill>
                  <a:schemeClr val="tx1"/>
                </a:solidFill>
              </a:rPr>
              <a:t> </a:t>
            </a:r>
            <a:r>
              <a:rPr lang="de-DE" sz="2000" dirty="0" err="1">
                <a:solidFill>
                  <a:schemeClr val="tx1"/>
                </a:solidFill>
              </a:rPr>
              <a:t>small</a:t>
            </a:r>
            <a:r>
              <a:rPr lang="de-DE" sz="2000" dirty="0">
                <a:solidFill>
                  <a:schemeClr val="tx1"/>
                </a:solidFill>
              </a:rPr>
              <a:t> </a:t>
            </a:r>
            <a:r>
              <a:rPr lang="de-DE" sz="2000" dirty="0" err="1">
                <a:solidFill>
                  <a:schemeClr val="tx1"/>
                </a:solidFill>
              </a:rPr>
              <a:t>and</a:t>
            </a:r>
            <a:r>
              <a:rPr lang="de-DE" sz="2000" dirty="0">
                <a:solidFill>
                  <a:schemeClr val="tx1"/>
                </a:solidFill>
              </a:rPr>
              <a:t> </a:t>
            </a:r>
            <a:r>
              <a:rPr lang="de-DE" sz="2000" dirty="0" err="1">
                <a:solidFill>
                  <a:schemeClr val="tx1"/>
                </a:solidFill>
              </a:rPr>
              <a:t>mid</a:t>
            </a:r>
            <a:r>
              <a:rPr lang="de-DE" sz="2000" dirty="0">
                <a:solidFill>
                  <a:schemeClr val="tx1"/>
                </a:solidFill>
              </a:rPr>
              <a:t>-size </a:t>
            </a:r>
            <a:r>
              <a:rPr lang="de-DE" sz="2000" dirty="0" err="1">
                <a:solidFill>
                  <a:schemeClr val="tx1"/>
                </a:solidFill>
              </a:rPr>
              <a:t>businesses</a:t>
            </a:r>
            <a:r>
              <a:rPr lang="de-DE" sz="2000" dirty="0">
                <a:solidFill>
                  <a:schemeClr val="tx1"/>
                </a:solidFill>
              </a:rPr>
              <a:t> like </a:t>
            </a:r>
            <a:r>
              <a:rPr lang="de-DE" sz="2000" dirty="0" err="1">
                <a:solidFill>
                  <a:schemeClr val="tx1"/>
                </a:solidFill>
              </a:rPr>
              <a:t>yourself</a:t>
            </a:r>
            <a:r>
              <a:rPr lang="de-DE" sz="2000" dirty="0">
                <a:solidFill>
                  <a:schemeClr val="tx1"/>
                </a:solidFill>
              </a:rPr>
              <a:t> so </a:t>
            </a:r>
            <a:r>
              <a:rPr lang="de-DE" sz="2000" dirty="0" err="1">
                <a:solidFill>
                  <a:schemeClr val="tx1"/>
                </a:solidFill>
              </a:rPr>
              <a:t>you</a:t>
            </a:r>
            <a:r>
              <a:rPr lang="de-DE" sz="2000" dirty="0">
                <a:solidFill>
                  <a:schemeClr val="tx1"/>
                </a:solidFill>
              </a:rPr>
              <a:t> </a:t>
            </a:r>
            <a:r>
              <a:rPr lang="de-DE" sz="2000" dirty="0" err="1">
                <a:solidFill>
                  <a:schemeClr val="tx1"/>
                </a:solidFill>
              </a:rPr>
              <a:t>can</a:t>
            </a:r>
            <a:r>
              <a:rPr lang="de-DE" sz="2000" dirty="0">
                <a:solidFill>
                  <a:schemeClr val="tx1"/>
                </a:solidFill>
              </a:rPr>
              <a:t> </a:t>
            </a:r>
            <a:r>
              <a:rPr lang="de-DE" sz="2000" dirty="0" err="1">
                <a:solidFill>
                  <a:schemeClr val="tx1"/>
                </a:solidFill>
              </a:rPr>
              <a:t>leverage</a:t>
            </a:r>
            <a:r>
              <a:rPr lang="de-DE" sz="2000" dirty="0">
                <a:solidFill>
                  <a:schemeClr val="tx1"/>
                </a:solidFill>
              </a:rPr>
              <a:t> </a:t>
            </a:r>
            <a:r>
              <a:rPr lang="de-DE" sz="2000" dirty="0" err="1">
                <a:solidFill>
                  <a:schemeClr val="tx1"/>
                </a:solidFill>
              </a:rPr>
              <a:t>the</a:t>
            </a:r>
            <a:r>
              <a:rPr lang="de-DE" sz="2000" dirty="0">
                <a:solidFill>
                  <a:schemeClr val="tx1"/>
                </a:solidFill>
              </a:rPr>
              <a:t> </a:t>
            </a:r>
            <a:r>
              <a:rPr lang="de-DE" sz="2000" dirty="0" err="1">
                <a:solidFill>
                  <a:schemeClr val="tx1"/>
                </a:solidFill>
              </a:rPr>
              <a:t>best</a:t>
            </a:r>
            <a:r>
              <a:rPr lang="de-DE" sz="2000" dirty="0">
                <a:solidFill>
                  <a:schemeClr val="tx1"/>
                </a:solidFill>
              </a:rPr>
              <a:t> </a:t>
            </a:r>
            <a:r>
              <a:rPr lang="de-DE" sz="2000" dirty="0" err="1">
                <a:solidFill>
                  <a:schemeClr val="tx1"/>
                </a:solidFill>
              </a:rPr>
              <a:t>experiences</a:t>
            </a:r>
            <a:r>
              <a:rPr lang="de-DE" sz="2000" dirty="0">
                <a:solidFill>
                  <a:schemeClr val="tx1"/>
                </a:solidFill>
              </a:rPr>
              <a:t> </a:t>
            </a:r>
            <a:r>
              <a:rPr lang="de-DE" sz="2000" dirty="0" err="1">
                <a:solidFill>
                  <a:schemeClr val="tx1"/>
                </a:solidFill>
              </a:rPr>
              <a:t>and</a:t>
            </a:r>
            <a:r>
              <a:rPr lang="de-DE" sz="2000" dirty="0">
                <a:solidFill>
                  <a:schemeClr val="tx1"/>
                </a:solidFill>
              </a:rPr>
              <a:t> </a:t>
            </a:r>
            <a:r>
              <a:rPr lang="de-DE" sz="2000" dirty="0" err="1">
                <a:solidFill>
                  <a:schemeClr val="tx1"/>
                </a:solidFill>
              </a:rPr>
              <a:t>practices</a:t>
            </a:r>
            <a:r>
              <a:rPr lang="de-DE" sz="2000" dirty="0">
                <a:solidFill>
                  <a:schemeClr val="tx1"/>
                </a:solidFill>
              </a:rPr>
              <a:t> </a:t>
            </a:r>
            <a:r>
              <a:rPr lang="de-DE" sz="2000" dirty="0" err="1">
                <a:solidFill>
                  <a:schemeClr val="tx1"/>
                </a:solidFill>
              </a:rPr>
              <a:t>that</a:t>
            </a:r>
            <a:r>
              <a:rPr lang="de-DE" sz="2000" dirty="0">
                <a:solidFill>
                  <a:schemeClr val="tx1"/>
                </a:solidFill>
              </a:rPr>
              <a:t> SAP </a:t>
            </a:r>
            <a:r>
              <a:rPr lang="de-DE" sz="2000" dirty="0" err="1">
                <a:solidFill>
                  <a:schemeClr val="tx1"/>
                </a:solidFill>
              </a:rPr>
              <a:t>has</a:t>
            </a:r>
            <a:r>
              <a:rPr lang="de-DE" sz="2000" dirty="0">
                <a:solidFill>
                  <a:schemeClr val="tx1"/>
                </a:solidFill>
              </a:rPr>
              <a:t> </a:t>
            </a:r>
            <a:r>
              <a:rPr lang="de-DE" sz="2000" dirty="0" err="1">
                <a:solidFill>
                  <a:schemeClr val="tx1"/>
                </a:solidFill>
              </a:rPr>
              <a:t>learned</a:t>
            </a:r>
            <a:r>
              <a:rPr lang="de-DE" sz="2000" dirty="0">
                <a:solidFill>
                  <a:schemeClr val="tx1"/>
                </a:solidFill>
              </a:rPr>
              <a:t> </a:t>
            </a:r>
            <a:r>
              <a:rPr lang="de-DE" sz="2000" dirty="0" err="1">
                <a:solidFill>
                  <a:schemeClr val="tx1"/>
                </a:solidFill>
              </a:rPr>
              <a:t>over</a:t>
            </a:r>
            <a:r>
              <a:rPr lang="de-DE" sz="2000" dirty="0">
                <a:solidFill>
                  <a:schemeClr val="tx1"/>
                </a:solidFill>
              </a:rPr>
              <a:t> </a:t>
            </a:r>
            <a:r>
              <a:rPr lang="de-DE" sz="2000" dirty="0" err="1">
                <a:solidFill>
                  <a:schemeClr val="tx1"/>
                </a:solidFill>
              </a:rPr>
              <a:t>the</a:t>
            </a:r>
            <a:r>
              <a:rPr lang="de-DE" sz="2000" dirty="0">
                <a:solidFill>
                  <a:schemeClr val="tx1"/>
                </a:solidFill>
              </a:rPr>
              <a:t> </a:t>
            </a:r>
            <a:r>
              <a:rPr lang="de-DE" sz="2000" dirty="0" err="1">
                <a:solidFill>
                  <a:schemeClr val="tx1"/>
                </a:solidFill>
              </a:rPr>
              <a:t>past</a:t>
            </a:r>
            <a:r>
              <a:rPr lang="de-DE" sz="2000" dirty="0">
                <a:solidFill>
                  <a:schemeClr val="tx1"/>
                </a:solidFill>
              </a:rPr>
              <a:t> 30 </a:t>
            </a:r>
            <a:r>
              <a:rPr lang="de-DE" sz="2000" dirty="0" err="1">
                <a:solidFill>
                  <a:schemeClr val="tx1"/>
                </a:solidFill>
              </a:rPr>
              <a:t>years</a:t>
            </a:r>
            <a:r>
              <a:rPr lang="de-DE" sz="2000" dirty="0">
                <a:solidFill>
                  <a:schemeClr val="tx1"/>
                </a:solidFill>
              </a:rPr>
              <a:t>. </a:t>
            </a:r>
          </a:p>
          <a:p>
            <a:pPr eaLnBrk="1" hangingPunct="1">
              <a:defRPr/>
            </a:pPr>
            <a:endParaRPr lang="nl-NL" altLang="nl-BE" dirty="0">
              <a:solidFill>
                <a:srgbClr val="008000"/>
              </a:solidFill>
            </a:endParaRPr>
          </a:p>
          <a:p>
            <a:pPr marL="109537" indent="0" eaLnBrk="1" hangingPunct="1">
              <a:buFont typeface="Georgia" panose="02040502050405020303" pitchFamily="18" charset="0"/>
              <a:buNone/>
              <a:defRPr/>
            </a:pPr>
            <a:endParaRPr lang="nl-BE" dirty="0"/>
          </a:p>
        </p:txBody>
      </p:sp>
      <p:sp>
        <p:nvSpPr>
          <p:cNvPr id="23555" name="Titel 2"/>
          <p:cNvSpPr>
            <a:spLocks noGrp="1"/>
          </p:cNvSpPr>
          <p:nvPr>
            <p:ph type="title"/>
          </p:nvPr>
        </p:nvSpPr>
        <p:spPr>
          <a:xfrm>
            <a:off x="1258888" y="214313"/>
            <a:ext cx="7385050" cy="1066800"/>
          </a:xfrm>
        </p:spPr>
        <p:txBody>
          <a:bodyPr/>
          <a:lstStyle/>
          <a:p>
            <a:pPr eaLnBrk="1" hangingPunct="1"/>
            <a:r>
              <a:rPr lang="nl-BE" altLang="nl-BE"/>
              <a:t>ERP software</a:t>
            </a:r>
          </a:p>
        </p:txBody>
      </p:sp>
      <p:sp>
        <p:nvSpPr>
          <p:cNvPr id="23556" name="AutoShape 2" descr="Afbeeldingsresultaat voor best practices cartoon"/>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nl-BE" altLang="nl-BE"/>
          </a:p>
        </p:txBody>
      </p:sp>
      <p:pic>
        <p:nvPicPr>
          <p:cNvPr id="23557" name="Afbeelding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0113" y="4221163"/>
            <a:ext cx="6048375"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kstvak 7"/>
          <p:cNvSpPr txBox="1">
            <a:spLocks noChangeArrowheads="1"/>
          </p:cNvSpPr>
          <p:nvPr/>
        </p:nvSpPr>
        <p:spPr bwMode="auto">
          <a:xfrm>
            <a:off x="155575" y="2636838"/>
            <a:ext cx="5889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nl-BE" altLang="nl-BE" sz="5400">
                <a:solidFill>
                  <a:srgbClr val="008000"/>
                </a:solidFill>
              </a:rPr>
              <a:t>+</a:t>
            </a:r>
          </a:p>
        </p:txBody>
      </p:sp>
      <p:sp>
        <p:nvSpPr>
          <p:cNvPr id="23559" name="Tekstvak 8"/>
          <p:cNvSpPr txBox="1">
            <a:spLocks noChangeArrowheads="1"/>
          </p:cNvSpPr>
          <p:nvPr/>
        </p:nvSpPr>
        <p:spPr bwMode="auto">
          <a:xfrm>
            <a:off x="249238" y="4697413"/>
            <a:ext cx="4143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nl-BE" altLang="nl-BE" sz="5400">
                <a:solidFill>
                  <a:srgbClr val="008000"/>
                </a:solidFill>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jdelijke aanduiding voor inhoud 2"/>
          <p:cNvSpPr>
            <a:spLocks noGrp="1"/>
          </p:cNvSpPr>
          <p:nvPr>
            <p:ph idx="1"/>
          </p:nvPr>
        </p:nvSpPr>
        <p:spPr>
          <a:xfrm>
            <a:off x="428625" y="1428750"/>
            <a:ext cx="8229600" cy="5000625"/>
          </a:xfrm>
        </p:spPr>
        <p:txBody>
          <a:bodyPr/>
          <a:lstStyle/>
          <a:p>
            <a:pPr eaLnBrk="1" hangingPunct="1"/>
            <a:r>
              <a:rPr lang="nl-BE" altLang="nl-BE" dirty="0"/>
              <a:t>Een ERP-pakket integreert de verschillende bedrijfsprocessen van een onderneming.</a:t>
            </a:r>
            <a:br>
              <a:rPr lang="nl-BE" altLang="nl-BE" dirty="0"/>
            </a:br>
            <a:r>
              <a:rPr lang="nl-BE" altLang="nl-BE" dirty="0"/>
              <a:t> </a:t>
            </a:r>
          </a:p>
          <a:p>
            <a:pPr eaLnBrk="1" hangingPunct="1"/>
            <a:r>
              <a:rPr lang="nl-BE" altLang="nl-BE" dirty="0"/>
              <a:t>Voor elk bedrijfsproces beschikt een ERP-pakket over een module. </a:t>
            </a:r>
            <a:br>
              <a:rPr lang="nl-BE" altLang="nl-BE" dirty="0"/>
            </a:br>
            <a:endParaRPr lang="nl-BE" altLang="nl-BE" dirty="0"/>
          </a:p>
          <a:p>
            <a:pPr eaLnBrk="1" hangingPunct="1"/>
            <a:r>
              <a:rPr lang="nl-BE" altLang="nl-BE" dirty="0"/>
              <a:t>Bij implementeren van een ERP moeten niet alle modules aangekocht en uitgerold worden.</a:t>
            </a:r>
          </a:p>
        </p:txBody>
      </p:sp>
      <p:sp>
        <p:nvSpPr>
          <p:cNvPr id="24579" name="Titel 1"/>
          <p:cNvSpPr>
            <a:spLocks noGrp="1"/>
          </p:cNvSpPr>
          <p:nvPr>
            <p:ph type="title"/>
          </p:nvPr>
        </p:nvSpPr>
        <p:spPr>
          <a:xfrm>
            <a:off x="1258888" y="214313"/>
            <a:ext cx="7385050" cy="1066800"/>
          </a:xfrm>
        </p:spPr>
        <p:txBody>
          <a:bodyPr/>
          <a:lstStyle/>
          <a:p>
            <a:pPr eaLnBrk="1" hangingPunct="1"/>
            <a:r>
              <a:rPr lang="nl-BE" altLang="nl-BE"/>
              <a:t>ERP modules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214438" y="214313"/>
            <a:ext cx="7572375" cy="1066800"/>
          </a:xfrm>
        </p:spPr>
        <p:txBody>
          <a:bodyPr/>
          <a:lstStyle/>
          <a:p>
            <a:pPr eaLnBrk="1" hangingPunct="1"/>
            <a:r>
              <a:rPr lang="nl-NL" altLang="nl-BE" sz="3600"/>
              <a:t>Modules Microsoft Dynamics AX</a:t>
            </a:r>
          </a:p>
        </p:txBody>
      </p:sp>
      <p:sp>
        <p:nvSpPr>
          <p:cNvPr id="25605" name="Rectangle 799754"/>
          <p:cNvSpPr>
            <a:spLocks noChangeArrowheads="1"/>
          </p:cNvSpPr>
          <p:nvPr/>
        </p:nvSpPr>
        <p:spPr bwMode="auto">
          <a:xfrm>
            <a:off x="3741738" y="3052763"/>
            <a:ext cx="14859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1440" rIns="0" bIns="91440" anchor="ctr" anchorCtr="1"/>
          <a:lstStyle>
            <a:lvl1pPr>
              <a:spcBef>
                <a:spcPts val="300"/>
              </a:spcBef>
              <a:buClr>
                <a:srgbClr val="2B4A5E"/>
              </a:buClr>
              <a:buFont typeface="Georgia" panose="02040502050405020303" pitchFamily="18" charset="0"/>
              <a:buChar char="•"/>
              <a:defRPr sz="2800">
                <a:solidFill>
                  <a:schemeClr val="tx1"/>
                </a:solidFill>
                <a:latin typeface="Verdana" panose="020B060403050404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Verdana" panose="020B0604030504040204" pitchFamily="34" charset="0"/>
              </a:defRPr>
            </a:lvl2pPr>
            <a:lvl3pPr marL="1143000" indent="-228600">
              <a:spcBef>
                <a:spcPts val="300"/>
              </a:spcBef>
              <a:buClr>
                <a:schemeClr val="accent1"/>
              </a:buClr>
              <a:buFont typeface="Wingdings 2" panose="05020102010507070707" pitchFamily="18" charset="2"/>
              <a:buChar char=""/>
              <a:defRPr sz="2400">
                <a:solidFill>
                  <a:srgbClr val="C00000"/>
                </a:solidFill>
                <a:latin typeface="Verdana" panose="020B0604030504040204" pitchFamily="34" charset="0"/>
              </a:defRPr>
            </a:lvl3pPr>
            <a:lvl4pPr marL="1600200" indent="-228600">
              <a:spcBef>
                <a:spcPts val="300"/>
              </a:spcBef>
              <a:buClr>
                <a:schemeClr val="accent1"/>
              </a:buClr>
              <a:buFont typeface="Wingdings 2" panose="05020102010507070707" pitchFamily="18" charset="2"/>
              <a:buChar char=""/>
              <a:defRPr sz="2200">
                <a:solidFill>
                  <a:srgbClr val="80B23E"/>
                </a:solidFill>
                <a:latin typeface="Verdana" panose="020B0604030504040204" pitchFamily="34" charset="0"/>
              </a:defRPr>
            </a:lvl4pPr>
            <a:lvl5pPr marL="2057400" indent="-228600">
              <a:spcBef>
                <a:spcPts val="300"/>
              </a:spcBef>
              <a:buClr>
                <a:srgbClr val="A04DA3"/>
              </a:buClr>
              <a:buFont typeface="Georgia" panose="02040502050405020303" pitchFamily="18" charset="0"/>
              <a:buChar char="▫"/>
              <a:defRPr sz="2000">
                <a:solidFill>
                  <a:srgbClr val="EB8735"/>
                </a:solidFill>
                <a:latin typeface="Verdana" panose="020B0604030504040204" pitchFamily="34"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9pPr>
          </a:lstStyle>
          <a:p>
            <a:pPr algn="ctr" eaLnBrk="1" hangingPunct="1">
              <a:lnSpc>
                <a:spcPct val="85000"/>
              </a:lnSpc>
              <a:spcBef>
                <a:spcPct val="20000"/>
              </a:spcBef>
              <a:buClrTx/>
              <a:buFontTx/>
              <a:buNone/>
            </a:pPr>
            <a:r>
              <a:rPr lang="en-US" altLang="zh-CN" sz="1200" b="1">
                <a:solidFill>
                  <a:schemeClr val="bg1"/>
                </a:solidFill>
                <a:latin typeface="Segoe"/>
                <a:ea typeface="Times New Roman" panose="02020603050405020304" pitchFamily="18" charset="0"/>
                <a:cs typeface="Segoe"/>
              </a:rPr>
              <a:t>Verkoop en marketing</a:t>
            </a:r>
            <a:endParaRPr lang="en-US" altLang="zh-CN" sz="1200" b="1">
              <a:solidFill>
                <a:schemeClr val="bg1"/>
              </a:solidFill>
              <a:latin typeface="Segoe"/>
              <a:cs typeface="Segoe"/>
            </a:endParaRPr>
          </a:p>
        </p:txBody>
      </p:sp>
      <p:sp>
        <p:nvSpPr>
          <p:cNvPr id="25606" name="Rectangle 799755"/>
          <p:cNvSpPr>
            <a:spLocks noChangeArrowheads="1"/>
          </p:cNvSpPr>
          <p:nvPr/>
        </p:nvSpPr>
        <p:spPr bwMode="auto">
          <a:xfrm>
            <a:off x="5332413" y="3052763"/>
            <a:ext cx="1382712"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1440" rIns="0" bIns="91440" anchor="ctr" anchorCtr="1"/>
          <a:lstStyle>
            <a:lvl1pPr marL="114300" indent="-114300">
              <a:spcBef>
                <a:spcPts val="300"/>
              </a:spcBef>
              <a:buClr>
                <a:srgbClr val="2B4A5E"/>
              </a:buClr>
              <a:buFont typeface="Georgia" panose="02040502050405020303" pitchFamily="18" charset="0"/>
              <a:buChar char="•"/>
              <a:defRPr sz="2800">
                <a:solidFill>
                  <a:schemeClr val="tx1"/>
                </a:solidFill>
                <a:latin typeface="Verdana" panose="020B060403050404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Verdana" panose="020B0604030504040204" pitchFamily="34" charset="0"/>
              </a:defRPr>
            </a:lvl2pPr>
            <a:lvl3pPr marL="1143000" indent="-228600">
              <a:spcBef>
                <a:spcPts val="300"/>
              </a:spcBef>
              <a:buClr>
                <a:schemeClr val="accent1"/>
              </a:buClr>
              <a:buFont typeface="Wingdings 2" panose="05020102010507070707" pitchFamily="18" charset="2"/>
              <a:buChar char=""/>
              <a:defRPr sz="2400">
                <a:solidFill>
                  <a:srgbClr val="C00000"/>
                </a:solidFill>
                <a:latin typeface="Verdana" panose="020B0604030504040204" pitchFamily="34" charset="0"/>
              </a:defRPr>
            </a:lvl3pPr>
            <a:lvl4pPr marL="1600200" indent="-228600">
              <a:spcBef>
                <a:spcPts val="300"/>
              </a:spcBef>
              <a:buClr>
                <a:schemeClr val="accent1"/>
              </a:buClr>
              <a:buFont typeface="Wingdings 2" panose="05020102010507070707" pitchFamily="18" charset="2"/>
              <a:buChar char=""/>
              <a:defRPr sz="2200">
                <a:solidFill>
                  <a:srgbClr val="80B23E"/>
                </a:solidFill>
                <a:latin typeface="Verdana" panose="020B0604030504040204" pitchFamily="34" charset="0"/>
              </a:defRPr>
            </a:lvl4pPr>
            <a:lvl5pPr marL="2057400" indent="-228600">
              <a:spcBef>
                <a:spcPts val="300"/>
              </a:spcBef>
              <a:buClr>
                <a:srgbClr val="A04DA3"/>
              </a:buClr>
              <a:buFont typeface="Georgia" panose="02040502050405020303" pitchFamily="18" charset="0"/>
              <a:buChar char="▫"/>
              <a:defRPr sz="2000">
                <a:solidFill>
                  <a:srgbClr val="EB8735"/>
                </a:solidFill>
                <a:latin typeface="Verdana" panose="020B0604030504040204" pitchFamily="34"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9pPr>
          </a:lstStyle>
          <a:p>
            <a:pPr algn="ctr" eaLnBrk="1" hangingPunct="1">
              <a:lnSpc>
                <a:spcPct val="85000"/>
              </a:lnSpc>
              <a:spcBef>
                <a:spcPct val="20000"/>
              </a:spcBef>
              <a:buClrTx/>
              <a:buFontTx/>
              <a:buNone/>
            </a:pPr>
            <a:r>
              <a:rPr lang="en-US" altLang="zh-CN" sz="1200" b="1">
                <a:solidFill>
                  <a:schemeClr val="bg1"/>
                </a:solidFill>
                <a:latin typeface="Segoe"/>
                <a:ea typeface="Times New Roman" panose="02020603050405020304" pitchFamily="18" charset="0"/>
                <a:cs typeface="Segoe"/>
              </a:rPr>
              <a:t>Distributie</a:t>
            </a:r>
            <a:r>
              <a:rPr lang="en-US" altLang="zh-CN" sz="1200" b="1">
                <a:solidFill>
                  <a:schemeClr val="bg1"/>
                </a:solidFill>
                <a:latin typeface="Segoe"/>
                <a:cs typeface="Segoe"/>
              </a:rPr>
              <a:t> </a:t>
            </a:r>
          </a:p>
        </p:txBody>
      </p:sp>
      <p:sp>
        <p:nvSpPr>
          <p:cNvPr id="25607" name="Rectangle 799756"/>
          <p:cNvSpPr>
            <a:spLocks noChangeArrowheads="1"/>
          </p:cNvSpPr>
          <p:nvPr/>
        </p:nvSpPr>
        <p:spPr bwMode="auto">
          <a:xfrm>
            <a:off x="2170113" y="3824288"/>
            <a:ext cx="1382712"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1440" rIns="0" bIns="91440" anchor="ctr" anchorCtr="1"/>
          <a:lstStyle>
            <a:lvl1pPr marL="114300" indent="-114300">
              <a:spcBef>
                <a:spcPts val="300"/>
              </a:spcBef>
              <a:buClr>
                <a:srgbClr val="2B4A5E"/>
              </a:buClr>
              <a:buFont typeface="Georgia" panose="02040502050405020303" pitchFamily="18" charset="0"/>
              <a:buChar char="•"/>
              <a:defRPr sz="2800">
                <a:solidFill>
                  <a:schemeClr val="tx1"/>
                </a:solidFill>
                <a:latin typeface="Verdana" panose="020B060403050404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Verdana" panose="020B0604030504040204" pitchFamily="34" charset="0"/>
              </a:defRPr>
            </a:lvl2pPr>
            <a:lvl3pPr marL="1143000" indent="-228600">
              <a:spcBef>
                <a:spcPts val="300"/>
              </a:spcBef>
              <a:buClr>
                <a:schemeClr val="accent1"/>
              </a:buClr>
              <a:buFont typeface="Wingdings 2" panose="05020102010507070707" pitchFamily="18" charset="2"/>
              <a:buChar char=""/>
              <a:defRPr sz="2400">
                <a:solidFill>
                  <a:srgbClr val="C00000"/>
                </a:solidFill>
                <a:latin typeface="Verdana" panose="020B0604030504040204" pitchFamily="34" charset="0"/>
              </a:defRPr>
            </a:lvl3pPr>
            <a:lvl4pPr marL="1600200" indent="-228600">
              <a:spcBef>
                <a:spcPts val="300"/>
              </a:spcBef>
              <a:buClr>
                <a:schemeClr val="accent1"/>
              </a:buClr>
              <a:buFont typeface="Wingdings 2" panose="05020102010507070707" pitchFamily="18" charset="2"/>
              <a:buChar char=""/>
              <a:defRPr sz="2200">
                <a:solidFill>
                  <a:srgbClr val="80B23E"/>
                </a:solidFill>
                <a:latin typeface="Verdana" panose="020B0604030504040204" pitchFamily="34" charset="0"/>
              </a:defRPr>
            </a:lvl4pPr>
            <a:lvl5pPr marL="2057400" indent="-228600">
              <a:spcBef>
                <a:spcPts val="300"/>
              </a:spcBef>
              <a:buClr>
                <a:srgbClr val="A04DA3"/>
              </a:buClr>
              <a:buFont typeface="Georgia" panose="02040502050405020303" pitchFamily="18" charset="0"/>
              <a:buChar char="▫"/>
              <a:defRPr sz="2000">
                <a:solidFill>
                  <a:srgbClr val="EB8735"/>
                </a:solidFill>
                <a:latin typeface="Verdana" panose="020B0604030504040204" pitchFamily="34"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9pPr>
          </a:lstStyle>
          <a:p>
            <a:pPr algn="ctr" eaLnBrk="1" hangingPunct="1">
              <a:lnSpc>
                <a:spcPct val="85000"/>
              </a:lnSpc>
              <a:spcBef>
                <a:spcPct val="20000"/>
              </a:spcBef>
              <a:buClrTx/>
              <a:buFontTx/>
              <a:buNone/>
            </a:pPr>
            <a:r>
              <a:rPr lang="en-US" altLang="zh-CN" sz="1200" b="1">
                <a:solidFill>
                  <a:schemeClr val="bg1"/>
                </a:solidFill>
                <a:latin typeface="Segoe"/>
                <a:cs typeface="Segoe"/>
              </a:rPr>
              <a:t>Procurement en sourcing</a:t>
            </a:r>
          </a:p>
        </p:txBody>
      </p:sp>
      <p:sp>
        <p:nvSpPr>
          <p:cNvPr id="25609" name="Rectangle 799758"/>
          <p:cNvSpPr>
            <a:spLocks noChangeArrowheads="1"/>
          </p:cNvSpPr>
          <p:nvPr/>
        </p:nvSpPr>
        <p:spPr bwMode="auto">
          <a:xfrm>
            <a:off x="5332413" y="3824288"/>
            <a:ext cx="1382712"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1440" rIns="0" bIns="91440" anchor="ctr" anchorCtr="1"/>
          <a:lstStyle>
            <a:lvl1pPr>
              <a:spcBef>
                <a:spcPts val="300"/>
              </a:spcBef>
              <a:buClr>
                <a:srgbClr val="2B4A5E"/>
              </a:buClr>
              <a:buFont typeface="Georgia" panose="02040502050405020303" pitchFamily="18" charset="0"/>
              <a:buChar char="•"/>
              <a:defRPr sz="2800">
                <a:solidFill>
                  <a:schemeClr val="tx1"/>
                </a:solidFill>
                <a:latin typeface="Verdana" panose="020B060403050404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Verdana" panose="020B0604030504040204" pitchFamily="34" charset="0"/>
              </a:defRPr>
            </a:lvl2pPr>
            <a:lvl3pPr marL="1143000" indent="-228600">
              <a:spcBef>
                <a:spcPts val="300"/>
              </a:spcBef>
              <a:buClr>
                <a:schemeClr val="accent1"/>
              </a:buClr>
              <a:buFont typeface="Wingdings 2" panose="05020102010507070707" pitchFamily="18" charset="2"/>
              <a:buChar char=""/>
              <a:defRPr sz="2400">
                <a:solidFill>
                  <a:srgbClr val="C00000"/>
                </a:solidFill>
                <a:latin typeface="Verdana" panose="020B0604030504040204" pitchFamily="34" charset="0"/>
              </a:defRPr>
            </a:lvl3pPr>
            <a:lvl4pPr marL="1600200" indent="-228600">
              <a:spcBef>
                <a:spcPts val="300"/>
              </a:spcBef>
              <a:buClr>
                <a:schemeClr val="accent1"/>
              </a:buClr>
              <a:buFont typeface="Wingdings 2" panose="05020102010507070707" pitchFamily="18" charset="2"/>
              <a:buChar char=""/>
              <a:defRPr sz="2200">
                <a:solidFill>
                  <a:srgbClr val="80B23E"/>
                </a:solidFill>
                <a:latin typeface="Verdana" panose="020B0604030504040204" pitchFamily="34" charset="0"/>
              </a:defRPr>
            </a:lvl4pPr>
            <a:lvl5pPr marL="2057400" indent="-228600">
              <a:spcBef>
                <a:spcPts val="300"/>
              </a:spcBef>
              <a:buClr>
                <a:srgbClr val="A04DA3"/>
              </a:buClr>
              <a:buFont typeface="Georgia" panose="02040502050405020303" pitchFamily="18" charset="0"/>
              <a:buChar char="▫"/>
              <a:defRPr sz="2000">
                <a:solidFill>
                  <a:srgbClr val="EB8735"/>
                </a:solidFill>
                <a:latin typeface="Verdana" panose="020B0604030504040204" pitchFamily="34"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9pPr>
          </a:lstStyle>
          <a:p>
            <a:pPr algn="ctr" eaLnBrk="1" hangingPunct="1">
              <a:lnSpc>
                <a:spcPct val="85000"/>
              </a:lnSpc>
              <a:spcBef>
                <a:spcPct val="20000"/>
              </a:spcBef>
              <a:buClrTx/>
              <a:buFontTx/>
              <a:buNone/>
            </a:pPr>
            <a:r>
              <a:rPr lang="en-GB" altLang="zh-CN" sz="1200" b="1">
                <a:solidFill>
                  <a:schemeClr val="bg1"/>
                </a:solidFill>
                <a:latin typeface="Segoe"/>
                <a:ea typeface="Times New Roman" panose="02020603050405020304" pitchFamily="18" charset="0"/>
                <a:cs typeface="Segoe"/>
              </a:rPr>
              <a:t>Financieel beheer</a:t>
            </a:r>
            <a:r>
              <a:rPr lang="en-US" altLang="zh-CN" sz="1200" b="1">
                <a:solidFill>
                  <a:schemeClr val="bg1"/>
                </a:solidFill>
                <a:latin typeface="Segoe"/>
                <a:cs typeface="Segoe"/>
              </a:rPr>
              <a:t> </a:t>
            </a:r>
          </a:p>
        </p:txBody>
      </p:sp>
      <p:sp>
        <p:nvSpPr>
          <p:cNvPr id="25610" name="Rectangle 799759"/>
          <p:cNvSpPr>
            <a:spLocks noChangeArrowheads="1"/>
          </p:cNvSpPr>
          <p:nvPr/>
        </p:nvSpPr>
        <p:spPr bwMode="auto">
          <a:xfrm>
            <a:off x="2170113" y="4586288"/>
            <a:ext cx="138271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1440" rIns="0" bIns="91440" anchor="ctr" anchorCtr="1"/>
          <a:lstStyle>
            <a:lvl1pPr>
              <a:spcBef>
                <a:spcPts val="300"/>
              </a:spcBef>
              <a:buClr>
                <a:srgbClr val="2B4A5E"/>
              </a:buClr>
              <a:buFont typeface="Georgia" panose="02040502050405020303" pitchFamily="18" charset="0"/>
              <a:buChar char="•"/>
              <a:defRPr sz="2800">
                <a:solidFill>
                  <a:schemeClr val="tx1"/>
                </a:solidFill>
                <a:latin typeface="Verdana" panose="020B060403050404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Verdana" panose="020B0604030504040204" pitchFamily="34" charset="0"/>
              </a:defRPr>
            </a:lvl2pPr>
            <a:lvl3pPr marL="1143000" indent="-228600">
              <a:spcBef>
                <a:spcPts val="300"/>
              </a:spcBef>
              <a:buClr>
                <a:schemeClr val="accent1"/>
              </a:buClr>
              <a:buFont typeface="Wingdings 2" panose="05020102010507070707" pitchFamily="18" charset="2"/>
              <a:buChar char=""/>
              <a:defRPr sz="2400">
                <a:solidFill>
                  <a:srgbClr val="C00000"/>
                </a:solidFill>
                <a:latin typeface="Verdana" panose="020B0604030504040204" pitchFamily="34" charset="0"/>
              </a:defRPr>
            </a:lvl3pPr>
            <a:lvl4pPr marL="1600200" indent="-228600">
              <a:spcBef>
                <a:spcPts val="300"/>
              </a:spcBef>
              <a:buClr>
                <a:schemeClr val="accent1"/>
              </a:buClr>
              <a:buFont typeface="Wingdings 2" panose="05020102010507070707" pitchFamily="18" charset="2"/>
              <a:buChar char=""/>
              <a:defRPr sz="2200">
                <a:solidFill>
                  <a:srgbClr val="80B23E"/>
                </a:solidFill>
                <a:latin typeface="Verdana" panose="020B0604030504040204" pitchFamily="34" charset="0"/>
              </a:defRPr>
            </a:lvl4pPr>
            <a:lvl5pPr marL="2057400" indent="-228600">
              <a:spcBef>
                <a:spcPts val="300"/>
              </a:spcBef>
              <a:buClr>
                <a:srgbClr val="A04DA3"/>
              </a:buClr>
              <a:buFont typeface="Georgia" panose="02040502050405020303" pitchFamily="18" charset="0"/>
              <a:buChar char="▫"/>
              <a:defRPr sz="2000">
                <a:solidFill>
                  <a:srgbClr val="EB8735"/>
                </a:solidFill>
                <a:latin typeface="Verdana" panose="020B0604030504040204" pitchFamily="34"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9pPr>
          </a:lstStyle>
          <a:p>
            <a:pPr algn="ctr" eaLnBrk="1" hangingPunct="1">
              <a:lnSpc>
                <a:spcPct val="85000"/>
              </a:lnSpc>
              <a:spcBef>
                <a:spcPct val="20000"/>
              </a:spcBef>
              <a:buClrTx/>
              <a:buFontTx/>
              <a:buNone/>
            </a:pPr>
            <a:r>
              <a:rPr lang="en-GB" altLang="zh-CN" sz="1200" b="1">
                <a:solidFill>
                  <a:schemeClr val="bg1"/>
                </a:solidFill>
                <a:latin typeface="Segoe"/>
                <a:ea typeface="Times New Roman" panose="02020603050405020304" pitchFamily="18" charset="0"/>
                <a:cs typeface="Segoe"/>
              </a:rPr>
              <a:t>Customer Relationship Management</a:t>
            </a:r>
            <a:r>
              <a:rPr lang="en-US" altLang="zh-CN" sz="1200" b="1">
                <a:solidFill>
                  <a:schemeClr val="bg1"/>
                </a:solidFill>
                <a:latin typeface="Segoe"/>
                <a:cs typeface="Segoe"/>
              </a:rPr>
              <a:t> </a:t>
            </a:r>
          </a:p>
        </p:txBody>
      </p:sp>
      <p:sp>
        <p:nvSpPr>
          <p:cNvPr id="25611" name="Rectangle 799760"/>
          <p:cNvSpPr>
            <a:spLocks noChangeArrowheads="1"/>
          </p:cNvSpPr>
          <p:nvPr/>
        </p:nvSpPr>
        <p:spPr bwMode="auto">
          <a:xfrm>
            <a:off x="3741738" y="4586288"/>
            <a:ext cx="138271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1440" rIns="0" bIns="91440" anchor="ctr" anchorCtr="1"/>
          <a:lstStyle>
            <a:lvl1pPr>
              <a:spcBef>
                <a:spcPts val="300"/>
              </a:spcBef>
              <a:buClr>
                <a:srgbClr val="2B4A5E"/>
              </a:buClr>
              <a:buFont typeface="Georgia" panose="02040502050405020303" pitchFamily="18" charset="0"/>
              <a:buChar char="•"/>
              <a:defRPr sz="2800">
                <a:solidFill>
                  <a:schemeClr val="tx1"/>
                </a:solidFill>
                <a:latin typeface="Verdana" panose="020B060403050404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Verdana" panose="020B0604030504040204" pitchFamily="34" charset="0"/>
              </a:defRPr>
            </a:lvl2pPr>
            <a:lvl3pPr marL="1143000" indent="-228600">
              <a:spcBef>
                <a:spcPts val="300"/>
              </a:spcBef>
              <a:buClr>
                <a:schemeClr val="accent1"/>
              </a:buClr>
              <a:buFont typeface="Wingdings 2" panose="05020102010507070707" pitchFamily="18" charset="2"/>
              <a:buChar char=""/>
              <a:defRPr sz="2400">
                <a:solidFill>
                  <a:srgbClr val="C00000"/>
                </a:solidFill>
                <a:latin typeface="Verdana" panose="020B0604030504040204" pitchFamily="34" charset="0"/>
              </a:defRPr>
            </a:lvl3pPr>
            <a:lvl4pPr marL="1600200" indent="-228600">
              <a:spcBef>
                <a:spcPts val="300"/>
              </a:spcBef>
              <a:buClr>
                <a:schemeClr val="accent1"/>
              </a:buClr>
              <a:buFont typeface="Wingdings 2" panose="05020102010507070707" pitchFamily="18" charset="2"/>
              <a:buChar char=""/>
              <a:defRPr sz="2200">
                <a:solidFill>
                  <a:srgbClr val="80B23E"/>
                </a:solidFill>
                <a:latin typeface="Verdana" panose="020B0604030504040204" pitchFamily="34" charset="0"/>
              </a:defRPr>
            </a:lvl4pPr>
            <a:lvl5pPr marL="2057400" indent="-228600">
              <a:spcBef>
                <a:spcPts val="300"/>
              </a:spcBef>
              <a:buClr>
                <a:srgbClr val="A04DA3"/>
              </a:buClr>
              <a:buFont typeface="Georgia" panose="02040502050405020303" pitchFamily="18" charset="0"/>
              <a:buChar char="▫"/>
              <a:defRPr sz="2000">
                <a:solidFill>
                  <a:srgbClr val="EB8735"/>
                </a:solidFill>
                <a:latin typeface="Verdana" panose="020B0604030504040204" pitchFamily="34"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9pPr>
          </a:lstStyle>
          <a:p>
            <a:pPr algn="ctr" eaLnBrk="1" hangingPunct="1">
              <a:lnSpc>
                <a:spcPct val="85000"/>
              </a:lnSpc>
              <a:spcBef>
                <a:spcPct val="20000"/>
              </a:spcBef>
              <a:buClrTx/>
              <a:buFontTx/>
              <a:buNone/>
            </a:pPr>
            <a:r>
              <a:rPr lang="en-GB" altLang="zh-CN" sz="1200" b="1">
                <a:solidFill>
                  <a:schemeClr val="bg1"/>
                </a:solidFill>
                <a:latin typeface="Segoe"/>
                <a:ea typeface="Times New Roman" panose="02020603050405020304" pitchFamily="18" charset="0"/>
                <a:cs typeface="Segoe"/>
              </a:rPr>
              <a:t>Supply Chain Management</a:t>
            </a:r>
            <a:r>
              <a:rPr lang="en-US" altLang="zh-CN" sz="1200" b="1">
                <a:solidFill>
                  <a:schemeClr val="bg1"/>
                </a:solidFill>
                <a:latin typeface="Segoe"/>
                <a:cs typeface="Segoe"/>
              </a:rPr>
              <a:t> </a:t>
            </a:r>
          </a:p>
        </p:txBody>
      </p:sp>
      <p:sp>
        <p:nvSpPr>
          <p:cNvPr id="25612" name="Rectangle 799761"/>
          <p:cNvSpPr>
            <a:spLocks noChangeArrowheads="1"/>
          </p:cNvSpPr>
          <p:nvPr/>
        </p:nvSpPr>
        <p:spPr bwMode="auto">
          <a:xfrm>
            <a:off x="5332413" y="4586288"/>
            <a:ext cx="138271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1440" rIns="0" bIns="91440" anchor="ctr" anchorCtr="1"/>
          <a:lstStyle>
            <a:lvl1pPr marL="114300" indent="-114300">
              <a:spcBef>
                <a:spcPts val="300"/>
              </a:spcBef>
              <a:buClr>
                <a:srgbClr val="2B4A5E"/>
              </a:buClr>
              <a:buFont typeface="Georgia" panose="02040502050405020303" pitchFamily="18" charset="0"/>
              <a:buChar char="•"/>
              <a:defRPr sz="2800">
                <a:solidFill>
                  <a:schemeClr val="tx1"/>
                </a:solidFill>
                <a:latin typeface="Verdana" panose="020B060403050404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Verdana" panose="020B0604030504040204" pitchFamily="34" charset="0"/>
              </a:defRPr>
            </a:lvl2pPr>
            <a:lvl3pPr marL="1143000" indent="-228600">
              <a:spcBef>
                <a:spcPts val="300"/>
              </a:spcBef>
              <a:buClr>
                <a:schemeClr val="accent1"/>
              </a:buClr>
              <a:buFont typeface="Wingdings 2" panose="05020102010507070707" pitchFamily="18" charset="2"/>
              <a:buChar char=""/>
              <a:defRPr sz="2400">
                <a:solidFill>
                  <a:srgbClr val="C00000"/>
                </a:solidFill>
                <a:latin typeface="Verdana" panose="020B0604030504040204" pitchFamily="34" charset="0"/>
              </a:defRPr>
            </a:lvl3pPr>
            <a:lvl4pPr marL="1600200" indent="-228600">
              <a:spcBef>
                <a:spcPts val="300"/>
              </a:spcBef>
              <a:buClr>
                <a:schemeClr val="accent1"/>
              </a:buClr>
              <a:buFont typeface="Wingdings 2" panose="05020102010507070707" pitchFamily="18" charset="2"/>
              <a:buChar char=""/>
              <a:defRPr sz="2200">
                <a:solidFill>
                  <a:srgbClr val="80B23E"/>
                </a:solidFill>
                <a:latin typeface="Verdana" panose="020B0604030504040204" pitchFamily="34" charset="0"/>
              </a:defRPr>
            </a:lvl4pPr>
            <a:lvl5pPr marL="2057400" indent="-228600">
              <a:spcBef>
                <a:spcPts val="300"/>
              </a:spcBef>
              <a:buClr>
                <a:srgbClr val="A04DA3"/>
              </a:buClr>
              <a:buFont typeface="Georgia" panose="02040502050405020303" pitchFamily="18" charset="0"/>
              <a:buChar char="▫"/>
              <a:defRPr sz="2000">
                <a:solidFill>
                  <a:srgbClr val="EB8735"/>
                </a:solidFill>
                <a:latin typeface="Verdana" panose="020B0604030504040204" pitchFamily="34"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9pPr>
          </a:lstStyle>
          <a:p>
            <a:pPr algn="ctr" eaLnBrk="1" hangingPunct="1">
              <a:lnSpc>
                <a:spcPct val="85000"/>
              </a:lnSpc>
              <a:spcBef>
                <a:spcPct val="20000"/>
              </a:spcBef>
              <a:buClrTx/>
              <a:buFontTx/>
              <a:buNone/>
            </a:pPr>
            <a:r>
              <a:rPr lang="en-US" altLang="zh-CN" sz="1200" b="1">
                <a:solidFill>
                  <a:schemeClr val="bg1"/>
                </a:solidFill>
                <a:latin typeface="Segoe"/>
                <a:cs typeface="Segoe"/>
              </a:rPr>
              <a:t>BI en rapportage</a:t>
            </a:r>
          </a:p>
        </p:txBody>
      </p:sp>
      <p:pic>
        <p:nvPicPr>
          <p:cNvPr id="15" name="Tijdelijke aanduiding voor inhoud 3">
            <a:extLst>
              <a:ext uri="{FF2B5EF4-FFF2-40B4-BE49-F238E27FC236}">
                <a16:creationId xmlns:a16="http://schemas.microsoft.com/office/drawing/2014/main" id="{909ED592-ADF2-4A92-B8A7-2638F5C04734}"/>
              </a:ext>
            </a:extLst>
          </p:cNvPr>
          <p:cNvPicPr>
            <a:picLocks noGrp="1" noChangeAspect="1"/>
          </p:cNvPicPr>
          <p:nvPr>
            <p:ph idx="1"/>
          </p:nvPr>
        </p:nvPicPr>
        <p:blipFill rotWithShape="1">
          <a:blip r:embed="rId3"/>
          <a:srcRect r="4363"/>
          <a:stretch/>
        </p:blipFill>
        <p:spPr>
          <a:xfrm>
            <a:off x="25091" y="1436629"/>
            <a:ext cx="8854905" cy="415261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a:extLst>
              <a:ext uri="{FF2B5EF4-FFF2-40B4-BE49-F238E27FC236}">
                <a16:creationId xmlns:a16="http://schemas.microsoft.com/office/drawing/2014/main" id="{195140DC-A4FD-456B-809A-6990EE72922B}"/>
              </a:ext>
            </a:extLst>
          </p:cNvPr>
          <p:cNvPicPr>
            <a:picLocks noGrp="1" noChangeAspect="1"/>
          </p:cNvPicPr>
          <p:nvPr>
            <p:ph idx="1"/>
          </p:nvPr>
        </p:nvPicPr>
        <p:blipFill rotWithShape="1">
          <a:blip r:embed="rId3"/>
          <a:srcRect r="7080"/>
          <a:stretch/>
        </p:blipFill>
        <p:spPr>
          <a:xfrm>
            <a:off x="179512" y="1687458"/>
            <a:ext cx="8676456" cy="1872208"/>
          </a:xfrm>
          <a:prstGeom prst="rect">
            <a:avLst/>
          </a:prstGeom>
        </p:spPr>
      </p:pic>
      <p:sp>
        <p:nvSpPr>
          <p:cNvPr id="3" name="Titel 2">
            <a:extLst>
              <a:ext uri="{FF2B5EF4-FFF2-40B4-BE49-F238E27FC236}">
                <a16:creationId xmlns:a16="http://schemas.microsoft.com/office/drawing/2014/main" id="{B7C6A216-B2DC-4771-8E4B-9A2D1F6F1FF9}"/>
              </a:ext>
            </a:extLst>
          </p:cNvPr>
          <p:cNvSpPr>
            <a:spLocks noGrp="1"/>
          </p:cNvSpPr>
          <p:nvPr>
            <p:ph type="title"/>
          </p:nvPr>
        </p:nvSpPr>
        <p:spPr>
          <a:xfrm>
            <a:off x="1259632" y="214313"/>
            <a:ext cx="7776864" cy="1066800"/>
          </a:xfrm>
        </p:spPr>
        <p:txBody>
          <a:bodyPr/>
          <a:lstStyle/>
          <a:p>
            <a:r>
              <a:rPr lang="nl-BE" dirty="0"/>
              <a:t>Gamma Microsoft Dynamics</a:t>
            </a:r>
          </a:p>
        </p:txBody>
      </p:sp>
      <p:sp>
        <p:nvSpPr>
          <p:cNvPr id="2" name="Tekstvak 1">
            <a:extLst>
              <a:ext uri="{FF2B5EF4-FFF2-40B4-BE49-F238E27FC236}">
                <a16:creationId xmlns:a16="http://schemas.microsoft.com/office/drawing/2014/main" id="{9266056E-FD69-4FCC-9CDC-6985D791C60F}"/>
              </a:ext>
            </a:extLst>
          </p:cNvPr>
          <p:cNvSpPr txBox="1"/>
          <p:nvPr/>
        </p:nvSpPr>
        <p:spPr>
          <a:xfrm>
            <a:off x="179512" y="4149080"/>
            <a:ext cx="9108504" cy="2123658"/>
          </a:xfrm>
          <a:prstGeom prst="rect">
            <a:avLst/>
          </a:prstGeom>
          <a:noFill/>
        </p:spPr>
        <p:txBody>
          <a:bodyPr wrap="square" rtlCol="0">
            <a:spAutoFit/>
          </a:bodyPr>
          <a:lstStyle/>
          <a:p>
            <a:r>
              <a:rPr lang="en-US" b="1" dirty="0">
                <a:solidFill>
                  <a:srgbClr val="87CB3D"/>
                </a:solidFill>
                <a:latin typeface="+mj-lt"/>
              </a:rPr>
              <a:t>Dynamics + SharePoint +  </a:t>
            </a:r>
            <a:r>
              <a:rPr lang="en-US" b="1" dirty="0" err="1">
                <a:solidFill>
                  <a:srgbClr val="87CB3D"/>
                </a:solidFill>
                <a:latin typeface="+mj-lt"/>
              </a:rPr>
              <a:t>PowerBI</a:t>
            </a:r>
            <a:r>
              <a:rPr lang="en-US" b="1" dirty="0">
                <a:solidFill>
                  <a:srgbClr val="87CB3D"/>
                </a:solidFill>
                <a:latin typeface="+mj-lt"/>
              </a:rPr>
              <a:t> + SQL Server Analysis Services</a:t>
            </a:r>
          </a:p>
          <a:p>
            <a:r>
              <a:rPr lang="en-US" dirty="0" err="1">
                <a:latin typeface="+mj-lt"/>
              </a:rPr>
              <a:t>Inzet</a:t>
            </a:r>
            <a:r>
              <a:rPr lang="en-US" dirty="0">
                <a:latin typeface="+mj-lt"/>
              </a:rPr>
              <a:t> van </a:t>
            </a:r>
            <a:r>
              <a:rPr lang="en-US" dirty="0" err="1">
                <a:latin typeface="+mj-lt"/>
              </a:rPr>
              <a:t>deze</a:t>
            </a:r>
            <a:r>
              <a:rPr lang="en-US" dirty="0">
                <a:latin typeface="+mj-lt"/>
              </a:rPr>
              <a:t> </a:t>
            </a:r>
            <a:r>
              <a:rPr lang="en-US" dirty="0" err="1">
                <a:latin typeface="+mj-lt"/>
              </a:rPr>
              <a:t>combinatie</a:t>
            </a:r>
            <a:r>
              <a:rPr lang="en-US" dirty="0">
                <a:latin typeface="+mj-lt"/>
              </a:rPr>
              <a:t> </a:t>
            </a:r>
            <a:r>
              <a:rPr lang="en-US" dirty="0" err="1">
                <a:latin typeface="+mj-lt"/>
              </a:rPr>
              <a:t>zorgt</a:t>
            </a:r>
            <a:r>
              <a:rPr lang="en-US" dirty="0">
                <a:latin typeface="+mj-lt"/>
              </a:rPr>
              <a:t> </a:t>
            </a:r>
            <a:r>
              <a:rPr lang="en-US" dirty="0" err="1">
                <a:latin typeface="+mj-lt"/>
              </a:rPr>
              <a:t>ervoor</a:t>
            </a:r>
            <a:r>
              <a:rPr lang="en-US" dirty="0">
                <a:latin typeface="+mj-lt"/>
              </a:rPr>
              <a:t> </a:t>
            </a:r>
            <a:r>
              <a:rPr lang="en-US" dirty="0" err="1">
                <a:latin typeface="+mj-lt"/>
              </a:rPr>
              <a:t>dat</a:t>
            </a:r>
            <a:r>
              <a:rPr lang="en-US" dirty="0">
                <a:latin typeface="+mj-lt"/>
              </a:rPr>
              <a:t> </a:t>
            </a:r>
            <a:r>
              <a:rPr lang="en-US" dirty="0" err="1">
                <a:latin typeface="+mj-lt"/>
              </a:rPr>
              <a:t>bedrijfsresultaten</a:t>
            </a:r>
            <a:r>
              <a:rPr lang="en-US" dirty="0">
                <a:latin typeface="+mj-lt"/>
              </a:rPr>
              <a:t> </a:t>
            </a:r>
            <a:r>
              <a:rPr lang="en-US" dirty="0" err="1">
                <a:latin typeface="+mj-lt"/>
              </a:rPr>
              <a:t>optimaal</a:t>
            </a:r>
            <a:r>
              <a:rPr lang="en-US" dirty="0">
                <a:latin typeface="+mj-lt"/>
              </a:rPr>
              <a:t> </a:t>
            </a:r>
            <a:r>
              <a:rPr lang="en-US" dirty="0" err="1">
                <a:latin typeface="+mj-lt"/>
              </a:rPr>
              <a:t>kunnen</a:t>
            </a:r>
            <a:r>
              <a:rPr lang="en-US" dirty="0">
                <a:latin typeface="+mj-lt"/>
              </a:rPr>
              <a:t> </a:t>
            </a:r>
            <a:r>
              <a:rPr lang="en-US" dirty="0" err="1">
                <a:latin typeface="+mj-lt"/>
              </a:rPr>
              <a:t>geanalyseerd</a:t>
            </a:r>
            <a:r>
              <a:rPr lang="en-US" dirty="0">
                <a:latin typeface="+mj-lt"/>
              </a:rPr>
              <a:t> </a:t>
            </a:r>
            <a:r>
              <a:rPr lang="en-US" dirty="0" err="1">
                <a:latin typeface="+mj-lt"/>
              </a:rPr>
              <a:t>worden</a:t>
            </a:r>
            <a:r>
              <a:rPr lang="en-US" dirty="0">
                <a:latin typeface="+mj-lt"/>
              </a:rPr>
              <a:t> </a:t>
            </a:r>
            <a:r>
              <a:rPr lang="en-US" dirty="0" err="1">
                <a:latin typeface="+mj-lt"/>
              </a:rPr>
              <a:t>en</a:t>
            </a:r>
            <a:r>
              <a:rPr lang="en-US" dirty="0">
                <a:latin typeface="+mj-lt"/>
              </a:rPr>
              <a:t> </a:t>
            </a:r>
            <a:r>
              <a:rPr lang="en-US" dirty="0" err="1">
                <a:latin typeface="+mj-lt"/>
              </a:rPr>
              <a:t>dat</a:t>
            </a:r>
            <a:r>
              <a:rPr lang="en-US" dirty="0">
                <a:latin typeface="+mj-lt"/>
              </a:rPr>
              <a:t> </a:t>
            </a:r>
            <a:r>
              <a:rPr lang="en-US" dirty="0" err="1">
                <a:latin typeface="+mj-lt"/>
              </a:rPr>
              <a:t>er</a:t>
            </a:r>
            <a:r>
              <a:rPr lang="en-US" dirty="0">
                <a:latin typeface="+mj-lt"/>
              </a:rPr>
              <a:t> </a:t>
            </a:r>
            <a:r>
              <a:rPr lang="en-US" dirty="0" err="1">
                <a:latin typeface="+mj-lt"/>
              </a:rPr>
              <a:t>toekomstvoorspellingen</a:t>
            </a:r>
            <a:r>
              <a:rPr lang="en-US" dirty="0">
                <a:latin typeface="+mj-lt"/>
              </a:rPr>
              <a:t> </a:t>
            </a:r>
            <a:r>
              <a:rPr lang="en-US" dirty="0" err="1">
                <a:latin typeface="+mj-lt"/>
              </a:rPr>
              <a:t>kunnen</a:t>
            </a:r>
            <a:r>
              <a:rPr lang="en-US" dirty="0">
                <a:latin typeface="+mj-lt"/>
              </a:rPr>
              <a:t> </a:t>
            </a:r>
            <a:r>
              <a:rPr lang="en-US" dirty="0" err="1">
                <a:latin typeface="+mj-lt"/>
              </a:rPr>
              <a:t>gemaakt</a:t>
            </a:r>
            <a:r>
              <a:rPr lang="en-US" dirty="0">
                <a:latin typeface="+mj-lt"/>
              </a:rPr>
              <a:t> </a:t>
            </a:r>
            <a:r>
              <a:rPr lang="en-US" dirty="0" err="1">
                <a:latin typeface="+mj-lt"/>
              </a:rPr>
              <a:t>worden</a:t>
            </a:r>
            <a:r>
              <a:rPr lang="en-US" dirty="0">
                <a:latin typeface="+mj-lt"/>
              </a:rPr>
              <a:t> om zo de </a:t>
            </a:r>
            <a:r>
              <a:rPr lang="en-US" dirty="0" err="1">
                <a:latin typeface="+mj-lt"/>
              </a:rPr>
              <a:t>ideale</a:t>
            </a:r>
            <a:r>
              <a:rPr lang="en-US" dirty="0">
                <a:latin typeface="+mj-lt"/>
              </a:rPr>
              <a:t> </a:t>
            </a:r>
            <a:r>
              <a:rPr lang="en-US" dirty="0" err="1">
                <a:latin typeface="+mj-lt"/>
              </a:rPr>
              <a:t>strategie</a:t>
            </a:r>
            <a:r>
              <a:rPr lang="en-US" dirty="0">
                <a:latin typeface="+mj-lt"/>
              </a:rPr>
              <a:t> </a:t>
            </a:r>
            <a:r>
              <a:rPr lang="en-US" dirty="0" err="1">
                <a:latin typeface="+mj-lt"/>
              </a:rPr>
              <a:t>uit</a:t>
            </a:r>
            <a:r>
              <a:rPr lang="en-US" dirty="0">
                <a:latin typeface="+mj-lt"/>
              </a:rPr>
              <a:t> </a:t>
            </a:r>
            <a:r>
              <a:rPr lang="en-US" dirty="0" err="1">
                <a:latin typeface="+mj-lt"/>
              </a:rPr>
              <a:t>te</a:t>
            </a:r>
            <a:r>
              <a:rPr lang="en-US" dirty="0">
                <a:latin typeface="+mj-lt"/>
              </a:rPr>
              <a:t> </a:t>
            </a:r>
            <a:r>
              <a:rPr lang="en-US" dirty="0" err="1">
                <a:latin typeface="+mj-lt"/>
              </a:rPr>
              <a:t>bouwen</a:t>
            </a:r>
            <a:r>
              <a:rPr lang="en-US" dirty="0">
                <a:latin typeface="+mj-lt"/>
              </a:rPr>
              <a:t>.</a:t>
            </a:r>
            <a:br>
              <a:rPr lang="en-US" dirty="0">
                <a:latin typeface="+mj-lt"/>
              </a:rPr>
            </a:br>
            <a:br>
              <a:rPr lang="en-US" dirty="0">
                <a:latin typeface="+mj-lt"/>
              </a:rPr>
            </a:br>
            <a:r>
              <a:rPr lang="en-US" sz="2400" b="1" dirty="0">
                <a:solidFill>
                  <a:srgbClr val="87CB3D"/>
                </a:solidFill>
                <a:latin typeface="+mj-lt"/>
                <a:sym typeface="Wingdings" panose="05000000000000000000" pitchFamily="2" charset="2"/>
              </a:rPr>
              <a:t> BIT</a:t>
            </a:r>
            <a:endParaRPr lang="en-US" sz="2400" b="1" dirty="0">
              <a:solidFill>
                <a:srgbClr val="87CB3D"/>
              </a:solidFill>
              <a:latin typeface="+mj-lt"/>
            </a:endParaRPr>
          </a:p>
          <a:p>
            <a:endParaRPr lang="en-US" dirty="0">
              <a:latin typeface="+mj-lt"/>
            </a:endParaRPr>
          </a:p>
        </p:txBody>
      </p:sp>
    </p:spTree>
    <p:extLst>
      <p:ext uri="{BB962C8B-B14F-4D97-AF65-F5344CB8AC3E}">
        <p14:creationId xmlns:p14="http://schemas.microsoft.com/office/powerpoint/2010/main" val="620339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C9E373C-6527-49BD-B658-FFD00B154C5B}"/>
              </a:ext>
            </a:extLst>
          </p:cNvPr>
          <p:cNvSpPr>
            <a:spLocks noGrp="1"/>
          </p:cNvSpPr>
          <p:nvPr>
            <p:ph type="title"/>
          </p:nvPr>
        </p:nvSpPr>
        <p:spPr/>
        <p:txBody>
          <a:bodyPr/>
          <a:lstStyle/>
          <a:p>
            <a:r>
              <a:rPr lang="nl-BE" dirty="0"/>
              <a:t>Gamma SAP</a:t>
            </a:r>
          </a:p>
        </p:txBody>
      </p:sp>
      <p:pic>
        <p:nvPicPr>
          <p:cNvPr id="4" name="Afbeelding 3">
            <a:extLst>
              <a:ext uri="{FF2B5EF4-FFF2-40B4-BE49-F238E27FC236}">
                <a16:creationId xmlns:a16="http://schemas.microsoft.com/office/drawing/2014/main" id="{D70D1A45-1574-48FB-A64D-720608B0ACFA}"/>
              </a:ext>
            </a:extLst>
          </p:cNvPr>
          <p:cNvPicPr>
            <a:picLocks noChangeAspect="1"/>
          </p:cNvPicPr>
          <p:nvPr/>
        </p:nvPicPr>
        <p:blipFill>
          <a:blip r:embed="rId2"/>
          <a:stretch>
            <a:fillRect/>
          </a:stretch>
        </p:blipFill>
        <p:spPr>
          <a:xfrm>
            <a:off x="611560" y="1292818"/>
            <a:ext cx="7783539" cy="5078537"/>
          </a:xfrm>
          <a:prstGeom prst="rect">
            <a:avLst/>
          </a:prstGeom>
        </p:spPr>
      </p:pic>
      <p:sp>
        <p:nvSpPr>
          <p:cNvPr id="5" name="Rechthoek 4">
            <a:extLst>
              <a:ext uri="{FF2B5EF4-FFF2-40B4-BE49-F238E27FC236}">
                <a16:creationId xmlns:a16="http://schemas.microsoft.com/office/drawing/2014/main" id="{FE3F8AEA-8EED-43E6-A21E-FD4B884D277C}"/>
              </a:ext>
            </a:extLst>
          </p:cNvPr>
          <p:cNvSpPr/>
          <p:nvPr/>
        </p:nvSpPr>
        <p:spPr>
          <a:xfrm>
            <a:off x="3491880" y="1772816"/>
            <a:ext cx="4818370" cy="369332"/>
          </a:xfrm>
          <a:prstGeom prst="rect">
            <a:avLst/>
          </a:prstGeom>
        </p:spPr>
        <p:txBody>
          <a:bodyPr wrap="none">
            <a:spAutoFit/>
          </a:bodyPr>
          <a:lstStyle/>
          <a:p>
            <a:r>
              <a:rPr lang="nl-BE" b="1" dirty="0">
                <a:hlinkClick r:id="rId3"/>
              </a:rPr>
              <a:t>https://www.sap.com/belgie/products.html</a:t>
            </a:r>
            <a:endParaRPr lang="nl-BE" b="1" dirty="0"/>
          </a:p>
        </p:txBody>
      </p:sp>
    </p:spTree>
    <p:extLst>
      <p:ext uri="{BB962C8B-B14F-4D97-AF65-F5344CB8AC3E}">
        <p14:creationId xmlns:p14="http://schemas.microsoft.com/office/powerpoint/2010/main" val="789526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itel 1"/>
          <p:cNvSpPr>
            <a:spLocks noGrp="1"/>
          </p:cNvSpPr>
          <p:nvPr>
            <p:ph type="title"/>
          </p:nvPr>
        </p:nvSpPr>
        <p:spPr>
          <a:xfrm>
            <a:off x="1258888" y="214313"/>
            <a:ext cx="7385050" cy="1066800"/>
          </a:xfrm>
        </p:spPr>
        <p:txBody>
          <a:bodyPr/>
          <a:lstStyle/>
          <a:p>
            <a:pPr eaLnBrk="1" hangingPunct="1"/>
            <a:r>
              <a:rPr lang="nl-BE" altLang="nl-BE"/>
              <a:t>Modules SAP R/3</a:t>
            </a:r>
            <a:endParaRPr lang="nl-NL" altLang="nl-BE"/>
          </a:p>
        </p:txBody>
      </p:sp>
      <p:pic>
        <p:nvPicPr>
          <p:cNvPr id="3" name="Afbeelding 2">
            <a:extLst>
              <a:ext uri="{FF2B5EF4-FFF2-40B4-BE49-F238E27FC236}">
                <a16:creationId xmlns:a16="http://schemas.microsoft.com/office/drawing/2014/main" id="{3742DBD8-0213-4F8D-AE21-4758DC7300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534" y="1484784"/>
            <a:ext cx="7986932" cy="460851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el 2"/>
          <p:cNvSpPr>
            <a:spLocks noGrp="1"/>
          </p:cNvSpPr>
          <p:nvPr>
            <p:ph type="title"/>
          </p:nvPr>
        </p:nvSpPr>
        <p:spPr>
          <a:xfrm>
            <a:off x="1258888" y="214313"/>
            <a:ext cx="7385050" cy="1066800"/>
          </a:xfrm>
        </p:spPr>
        <p:txBody>
          <a:bodyPr/>
          <a:lstStyle/>
          <a:p>
            <a:pPr eaLnBrk="1" hangingPunct="1"/>
            <a:r>
              <a:rPr lang="nl-BE" altLang="nl-BE"/>
              <a:t>Modules SAP Business One</a:t>
            </a:r>
          </a:p>
        </p:txBody>
      </p:sp>
      <p:pic>
        <p:nvPicPr>
          <p:cNvPr id="28675" name="Picture 2" descr="http://www.asislimited.com/uploads/IMG50C5F4EE0953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628775"/>
            <a:ext cx="8078787" cy="401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fbeelding 2">
            <a:extLst>
              <a:ext uri="{FF2B5EF4-FFF2-40B4-BE49-F238E27FC236}">
                <a16:creationId xmlns:a16="http://schemas.microsoft.com/office/drawing/2014/main" id="{498B70CC-D730-4CA6-8B4C-84E6839A5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8846" y="5859021"/>
            <a:ext cx="4667250" cy="9810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itel 2"/>
          <p:cNvSpPr>
            <a:spLocks noGrp="1"/>
          </p:cNvSpPr>
          <p:nvPr>
            <p:ph type="title"/>
          </p:nvPr>
        </p:nvSpPr>
        <p:spPr>
          <a:xfrm>
            <a:off x="1258888" y="214313"/>
            <a:ext cx="7385050" cy="1066800"/>
          </a:xfrm>
        </p:spPr>
        <p:txBody>
          <a:bodyPr/>
          <a:lstStyle/>
          <a:p>
            <a:pPr eaLnBrk="1" hangingPunct="1"/>
            <a:r>
              <a:rPr lang="nl-BE" altLang="nl-BE"/>
              <a:t>ERP-markt België 2016</a:t>
            </a:r>
          </a:p>
        </p:txBody>
      </p:sp>
      <p:pic>
        <p:nvPicPr>
          <p:cNvPr id="30724" name="Afbeelding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2350" y="1294817"/>
            <a:ext cx="7042150" cy="510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el 1"/>
          <p:cNvSpPr>
            <a:spLocks noGrp="1"/>
          </p:cNvSpPr>
          <p:nvPr>
            <p:ph type="title"/>
          </p:nvPr>
        </p:nvSpPr>
        <p:spPr>
          <a:xfrm>
            <a:off x="1258888" y="214313"/>
            <a:ext cx="7385050" cy="1066800"/>
          </a:xfrm>
        </p:spPr>
        <p:txBody>
          <a:bodyPr/>
          <a:lstStyle/>
          <a:p>
            <a:pPr eaLnBrk="1" hangingPunct="1"/>
            <a:r>
              <a:rPr lang="nl-BE" altLang="nl-BE"/>
              <a:t>ERP-markt België 2016</a:t>
            </a:r>
            <a:endParaRPr lang="nl-NL" altLang="nl-BE"/>
          </a:p>
        </p:txBody>
      </p:sp>
      <p:pic>
        <p:nvPicPr>
          <p:cNvPr id="32771" name="Afbeelding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301588"/>
            <a:ext cx="676910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42" name="Tijdelijke aanduiding voor inhoud 3" descr="cartoon_SAP_computable.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11188" y="908050"/>
            <a:ext cx="7794625" cy="4884738"/>
          </a:xfr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el 1"/>
          <p:cNvSpPr>
            <a:spLocks noGrp="1"/>
          </p:cNvSpPr>
          <p:nvPr>
            <p:ph type="title"/>
          </p:nvPr>
        </p:nvSpPr>
        <p:spPr>
          <a:xfrm>
            <a:off x="1258888" y="214313"/>
            <a:ext cx="7385050" cy="1066800"/>
          </a:xfrm>
        </p:spPr>
        <p:txBody>
          <a:bodyPr/>
          <a:lstStyle/>
          <a:p>
            <a:pPr eaLnBrk="1" hangingPunct="1"/>
            <a:r>
              <a:rPr lang="nl-BE" altLang="nl-BE"/>
              <a:t>ERP-markt België 2016</a:t>
            </a:r>
            <a:endParaRPr lang="nl-NL" altLang="nl-BE"/>
          </a:p>
        </p:txBody>
      </p:sp>
      <p:pic>
        <p:nvPicPr>
          <p:cNvPr id="34819" name="Afbeelding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281113"/>
            <a:ext cx="6769100" cy="495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4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9125" y="3717925"/>
            <a:ext cx="273843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2"/>
          <p:cNvSpPr>
            <a:spLocks noGrp="1" noChangeArrowheads="1"/>
          </p:cNvSpPr>
          <p:nvPr>
            <p:ph type="title"/>
          </p:nvPr>
        </p:nvSpPr>
        <p:spPr>
          <a:xfrm>
            <a:off x="1200150" y="142875"/>
            <a:ext cx="7443788" cy="1066800"/>
          </a:xfrm>
        </p:spPr>
        <p:txBody>
          <a:bodyPr/>
          <a:lstStyle/>
          <a:p>
            <a:pPr eaLnBrk="1" hangingPunct="1"/>
            <a:r>
              <a:rPr lang="nl-BE" altLang="nl-BE"/>
              <a:t>Partners-Vendors in België</a:t>
            </a:r>
            <a:endParaRPr lang="nl-NL" altLang="nl-BE"/>
          </a:p>
        </p:txBody>
      </p:sp>
      <p:sp>
        <p:nvSpPr>
          <p:cNvPr id="38916" name="AutoShape 24" descr="spacer"/>
          <p:cNvSpPr>
            <a:spLocks noChangeAspect="1" noChangeArrowheads="1"/>
          </p:cNvSpPr>
          <p:nvPr/>
        </p:nvSpPr>
        <p:spPr bwMode="auto">
          <a:xfrm>
            <a:off x="392113" y="4054475"/>
            <a:ext cx="9525"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300"/>
              </a:spcBef>
              <a:buClr>
                <a:srgbClr val="2B4A5E"/>
              </a:buClr>
              <a:buFont typeface="Georgia" panose="02040502050405020303" pitchFamily="18" charset="0"/>
              <a:buChar char="•"/>
              <a:defRPr sz="2800">
                <a:solidFill>
                  <a:schemeClr val="tx1"/>
                </a:solidFill>
                <a:latin typeface="Verdana" panose="020B060403050404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Verdana" panose="020B0604030504040204" pitchFamily="34" charset="0"/>
              </a:defRPr>
            </a:lvl2pPr>
            <a:lvl3pPr marL="1143000" indent="-228600">
              <a:spcBef>
                <a:spcPts val="300"/>
              </a:spcBef>
              <a:buClr>
                <a:schemeClr val="accent1"/>
              </a:buClr>
              <a:buFont typeface="Wingdings 2" panose="05020102010507070707" pitchFamily="18" charset="2"/>
              <a:buChar char=""/>
              <a:defRPr sz="2400">
                <a:solidFill>
                  <a:srgbClr val="C00000"/>
                </a:solidFill>
                <a:latin typeface="Verdana" panose="020B0604030504040204" pitchFamily="34" charset="0"/>
              </a:defRPr>
            </a:lvl3pPr>
            <a:lvl4pPr marL="1600200" indent="-228600">
              <a:spcBef>
                <a:spcPts val="300"/>
              </a:spcBef>
              <a:buClr>
                <a:schemeClr val="accent1"/>
              </a:buClr>
              <a:buFont typeface="Wingdings 2" panose="05020102010507070707" pitchFamily="18" charset="2"/>
              <a:buChar char=""/>
              <a:defRPr sz="2200">
                <a:solidFill>
                  <a:srgbClr val="80B23E"/>
                </a:solidFill>
                <a:latin typeface="Verdana" panose="020B0604030504040204" pitchFamily="34" charset="0"/>
              </a:defRPr>
            </a:lvl4pPr>
            <a:lvl5pPr marL="2057400" indent="-228600">
              <a:spcBef>
                <a:spcPts val="300"/>
              </a:spcBef>
              <a:buClr>
                <a:srgbClr val="A04DA3"/>
              </a:buClr>
              <a:buFont typeface="Georgia" panose="02040502050405020303" pitchFamily="18" charset="0"/>
              <a:buChar char="▫"/>
              <a:defRPr sz="2000">
                <a:solidFill>
                  <a:srgbClr val="EB8735"/>
                </a:solidFill>
                <a:latin typeface="Verdana" panose="020B0604030504040204" pitchFamily="34"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9pPr>
          </a:lstStyle>
          <a:p>
            <a:pPr eaLnBrk="1" hangingPunct="1">
              <a:spcBef>
                <a:spcPct val="0"/>
              </a:spcBef>
              <a:buClrTx/>
              <a:buFontTx/>
              <a:buNone/>
            </a:pPr>
            <a:endParaRPr lang="nl-BE" altLang="nl-BE" sz="1800">
              <a:latin typeface="Arial" panose="020B0604020202020204" pitchFamily="34" charset="0"/>
            </a:endParaRPr>
          </a:p>
        </p:txBody>
      </p:sp>
      <p:sp>
        <p:nvSpPr>
          <p:cNvPr id="38917" name="Text Box 64"/>
          <p:cNvSpPr txBox="1">
            <a:spLocks noChangeArrowheads="1"/>
          </p:cNvSpPr>
          <p:nvPr/>
        </p:nvSpPr>
        <p:spPr bwMode="auto">
          <a:xfrm>
            <a:off x="3203575" y="1125538"/>
            <a:ext cx="2736850" cy="254000"/>
          </a:xfrm>
          <a:prstGeom prst="rect">
            <a:avLst/>
          </a:prstGeom>
          <a:solidFill>
            <a:schemeClr val="accent2"/>
          </a:solidFill>
          <a:ln w="9525">
            <a:solidFill>
              <a:schemeClr val="accent2"/>
            </a:solidFill>
            <a:miter lim="800000"/>
            <a:headEnd/>
            <a:tailEnd/>
          </a:ln>
        </p:spPr>
        <p:txBody>
          <a:bodyPr>
            <a:spAutoFit/>
          </a:bodyPr>
          <a:lstStyle>
            <a:lvl1pPr>
              <a:spcBef>
                <a:spcPts val="300"/>
              </a:spcBef>
              <a:buClr>
                <a:srgbClr val="2B4A5E"/>
              </a:buClr>
              <a:buFont typeface="Georgia" panose="02040502050405020303" pitchFamily="18" charset="0"/>
              <a:buChar char="•"/>
              <a:defRPr sz="2800">
                <a:solidFill>
                  <a:schemeClr val="tx1"/>
                </a:solidFill>
                <a:latin typeface="Verdana" panose="020B060403050404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Verdana" panose="020B0604030504040204" pitchFamily="34" charset="0"/>
              </a:defRPr>
            </a:lvl2pPr>
            <a:lvl3pPr marL="1143000" indent="-228600">
              <a:spcBef>
                <a:spcPts val="300"/>
              </a:spcBef>
              <a:buClr>
                <a:schemeClr val="accent1"/>
              </a:buClr>
              <a:buFont typeface="Wingdings 2" panose="05020102010507070707" pitchFamily="18" charset="2"/>
              <a:buChar char=""/>
              <a:defRPr sz="2400">
                <a:solidFill>
                  <a:srgbClr val="C00000"/>
                </a:solidFill>
                <a:latin typeface="Verdana" panose="020B0604030504040204" pitchFamily="34" charset="0"/>
              </a:defRPr>
            </a:lvl3pPr>
            <a:lvl4pPr marL="1600200" indent="-228600">
              <a:spcBef>
                <a:spcPts val="300"/>
              </a:spcBef>
              <a:buClr>
                <a:schemeClr val="accent1"/>
              </a:buClr>
              <a:buFont typeface="Wingdings 2" panose="05020102010507070707" pitchFamily="18" charset="2"/>
              <a:buChar char=""/>
              <a:defRPr sz="2200">
                <a:solidFill>
                  <a:srgbClr val="80B23E"/>
                </a:solidFill>
                <a:latin typeface="Verdana" panose="020B0604030504040204" pitchFamily="34" charset="0"/>
              </a:defRPr>
            </a:lvl4pPr>
            <a:lvl5pPr marL="2057400" indent="-228600">
              <a:spcBef>
                <a:spcPts val="300"/>
              </a:spcBef>
              <a:buClr>
                <a:srgbClr val="A04DA3"/>
              </a:buClr>
              <a:buFont typeface="Georgia" panose="02040502050405020303" pitchFamily="18" charset="0"/>
              <a:buChar char="▫"/>
              <a:defRPr sz="2000">
                <a:solidFill>
                  <a:srgbClr val="EB8735"/>
                </a:solidFill>
                <a:latin typeface="Verdana" panose="020B0604030504040204" pitchFamily="34"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9pPr>
          </a:lstStyle>
          <a:p>
            <a:pPr eaLnBrk="1" hangingPunct="1">
              <a:spcBef>
                <a:spcPct val="0"/>
              </a:spcBef>
              <a:buClrTx/>
              <a:buFontTx/>
              <a:buNone/>
            </a:pPr>
            <a:r>
              <a:rPr lang="en-US" altLang="nl-BE" sz="1000" b="1">
                <a:solidFill>
                  <a:schemeClr val="bg1"/>
                </a:solidFill>
                <a:latin typeface="Arial" panose="020B0604020202020204" pitchFamily="34" charset="0"/>
              </a:rPr>
              <a:t>Microsoft  Dynamics Ax Partners (BE)</a:t>
            </a:r>
            <a:endParaRPr lang="nl-NL" altLang="nl-BE" sz="800">
              <a:solidFill>
                <a:schemeClr val="bg1"/>
              </a:solidFill>
              <a:latin typeface="Arial" panose="020B0604020202020204" pitchFamily="34" charset="0"/>
            </a:endParaRPr>
          </a:p>
        </p:txBody>
      </p:sp>
      <p:pic>
        <p:nvPicPr>
          <p:cNvPr id="38918" name="Picture 5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875" y="1450975"/>
            <a:ext cx="2584450"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Text Box 547"/>
          <p:cNvSpPr txBox="1">
            <a:spLocks noChangeArrowheads="1"/>
          </p:cNvSpPr>
          <p:nvPr/>
        </p:nvSpPr>
        <p:spPr bwMode="auto">
          <a:xfrm>
            <a:off x="3190875" y="3378200"/>
            <a:ext cx="2725738" cy="246063"/>
          </a:xfrm>
          <a:prstGeom prst="rect">
            <a:avLst/>
          </a:prstGeom>
          <a:solidFill>
            <a:schemeClr val="accent2"/>
          </a:solidFill>
          <a:ln w="9525">
            <a:solidFill>
              <a:schemeClr val="accent2"/>
            </a:solidFill>
            <a:miter lim="800000"/>
            <a:headEnd/>
            <a:tailEnd/>
          </a:ln>
        </p:spPr>
        <p:txBody>
          <a:bodyPr>
            <a:spAutoFit/>
          </a:bodyPr>
          <a:lstStyle>
            <a:lvl1pPr>
              <a:spcBef>
                <a:spcPts val="300"/>
              </a:spcBef>
              <a:buClr>
                <a:srgbClr val="2B4A5E"/>
              </a:buClr>
              <a:buFont typeface="Georgia" panose="02040502050405020303" pitchFamily="18" charset="0"/>
              <a:buChar char="•"/>
              <a:defRPr sz="2800">
                <a:solidFill>
                  <a:schemeClr val="tx1"/>
                </a:solidFill>
                <a:latin typeface="Verdana" panose="020B060403050404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Verdana" panose="020B0604030504040204" pitchFamily="34" charset="0"/>
              </a:defRPr>
            </a:lvl2pPr>
            <a:lvl3pPr marL="1143000" indent="-228600">
              <a:spcBef>
                <a:spcPts val="300"/>
              </a:spcBef>
              <a:buClr>
                <a:schemeClr val="accent1"/>
              </a:buClr>
              <a:buFont typeface="Wingdings 2" panose="05020102010507070707" pitchFamily="18" charset="2"/>
              <a:buChar char=""/>
              <a:defRPr sz="2400">
                <a:solidFill>
                  <a:srgbClr val="C00000"/>
                </a:solidFill>
                <a:latin typeface="Verdana" panose="020B0604030504040204" pitchFamily="34" charset="0"/>
              </a:defRPr>
            </a:lvl3pPr>
            <a:lvl4pPr marL="1600200" indent="-228600">
              <a:spcBef>
                <a:spcPts val="300"/>
              </a:spcBef>
              <a:buClr>
                <a:schemeClr val="accent1"/>
              </a:buClr>
              <a:buFont typeface="Wingdings 2" panose="05020102010507070707" pitchFamily="18" charset="2"/>
              <a:buChar char=""/>
              <a:defRPr sz="2200">
                <a:solidFill>
                  <a:srgbClr val="80B23E"/>
                </a:solidFill>
                <a:latin typeface="Verdana" panose="020B0604030504040204" pitchFamily="34" charset="0"/>
              </a:defRPr>
            </a:lvl4pPr>
            <a:lvl5pPr marL="2057400" indent="-228600">
              <a:spcBef>
                <a:spcPts val="300"/>
              </a:spcBef>
              <a:buClr>
                <a:srgbClr val="A04DA3"/>
              </a:buClr>
              <a:buFont typeface="Georgia" panose="02040502050405020303" pitchFamily="18" charset="0"/>
              <a:buChar char="▫"/>
              <a:defRPr sz="2000">
                <a:solidFill>
                  <a:srgbClr val="EB8735"/>
                </a:solidFill>
                <a:latin typeface="Verdana" panose="020B0604030504040204" pitchFamily="34"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9pPr>
          </a:lstStyle>
          <a:p>
            <a:pPr eaLnBrk="1" hangingPunct="1">
              <a:spcBef>
                <a:spcPct val="0"/>
              </a:spcBef>
              <a:buClrTx/>
              <a:buFontTx/>
              <a:buNone/>
            </a:pPr>
            <a:r>
              <a:rPr lang="en-US" altLang="nl-BE" sz="1000" b="1">
                <a:solidFill>
                  <a:schemeClr val="bg1"/>
                </a:solidFill>
                <a:latin typeface="Arial" panose="020B0604020202020204" pitchFamily="34" charset="0"/>
              </a:rPr>
              <a:t>Microsoft  Dynamics Nav (BE)</a:t>
            </a:r>
            <a:endParaRPr lang="nl-NL" altLang="nl-BE" sz="800">
              <a:solidFill>
                <a:schemeClr val="bg1"/>
              </a:solidFill>
              <a:latin typeface="Arial" panose="020B0604020202020204" pitchFamily="34" charset="0"/>
            </a:endParaRPr>
          </a:p>
        </p:txBody>
      </p:sp>
      <p:grpSp>
        <p:nvGrpSpPr>
          <p:cNvPr id="38920" name="Group 1471"/>
          <p:cNvGrpSpPr>
            <a:grpSpLocks/>
          </p:cNvGrpSpPr>
          <p:nvPr/>
        </p:nvGrpSpPr>
        <p:grpSpPr bwMode="auto">
          <a:xfrm>
            <a:off x="358775" y="1133475"/>
            <a:ext cx="2757488" cy="2127250"/>
            <a:chOff x="292" y="618"/>
            <a:chExt cx="1997" cy="1579"/>
          </a:xfrm>
        </p:grpSpPr>
        <p:pic>
          <p:nvPicPr>
            <p:cNvPr id="38931" name="Picture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 y="871"/>
              <a:ext cx="1920" cy="132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8932" name="Text Box 61"/>
            <p:cNvSpPr txBox="1">
              <a:spLocks noChangeArrowheads="1"/>
            </p:cNvSpPr>
            <p:nvPr/>
          </p:nvSpPr>
          <p:spPr bwMode="auto">
            <a:xfrm>
              <a:off x="295" y="618"/>
              <a:ext cx="1994" cy="189"/>
            </a:xfrm>
            <a:prstGeom prst="rect">
              <a:avLst/>
            </a:prstGeom>
            <a:solidFill>
              <a:schemeClr val="accent2"/>
            </a:solidFill>
            <a:ln w="9525">
              <a:solidFill>
                <a:schemeClr val="accent2"/>
              </a:solidFill>
              <a:miter lim="800000"/>
              <a:headEnd/>
              <a:tailEnd/>
            </a:ln>
          </p:spPr>
          <p:txBody>
            <a:bodyPr>
              <a:spAutoFit/>
            </a:bodyPr>
            <a:lstStyle>
              <a:lvl1pPr>
                <a:spcBef>
                  <a:spcPts val="300"/>
                </a:spcBef>
                <a:buClr>
                  <a:srgbClr val="2B4A5E"/>
                </a:buClr>
                <a:buFont typeface="Georgia" panose="02040502050405020303" pitchFamily="18" charset="0"/>
                <a:buChar char="•"/>
                <a:defRPr sz="2800">
                  <a:solidFill>
                    <a:schemeClr val="tx1"/>
                  </a:solidFill>
                  <a:latin typeface="Verdana" panose="020B060403050404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Verdana" panose="020B0604030504040204" pitchFamily="34" charset="0"/>
                </a:defRPr>
              </a:lvl2pPr>
              <a:lvl3pPr marL="1143000" indent="-228600">
                <a:spcBef>
                  <a:spcPts val="300"/>
                </a:spcBef>
                <a:buClr>
                  <a:schemeClr val="accent1"/>
                </a:buClr>
                <a:buFont typeface="Wingdings 2" panose="05020102010507070707" pitchFamily="18" charset="2"/>
                <a:buChar char=""/>
                <a:defRPr sz="2400">
                  <a:solidFill>
                    <a:srgbClr val="C00000"/>
                  </a:solidFill>
                  <a:latin typeface="Verdana" panose="020B0604030504040204" pitchFamily="34" charset="0"/>
                </a:defRPr>
              </a:lvl3pPr>
              <a:lvl4pPr marL="1600200" indent="-228600">
                <a:spcBef>
                  <a:spcPts val="300"/>
                </a:spcBef>
                <a:buClr>
                  <a:schemeClr val="accent1"/>
                </a:buClr>
                <a:buFont typeface="Wingdings 2" panose="05020102010507070707" pitchFamily="18" charset="2"/>
                <a:buChar char=""/>
                <a:defRPr sz="2200">
                  <a:solidFill>
                    <a:srgbClr val="80B23E"/>
                  </a:solidFill>
                  <a:latin typeface="Verdana" panose="020B0604030504040204" pitchFamily="34" charset="0"/>
                </a:defRPr>
              </a:lvl4pPr>
              <a:lvl5pPr marL="2057400" indent="-228600">
                <a:spcBef>
                  <a:spcPts val="300"/>
                </a:spcBef>
                <a:buClr>
                  <a:srgbClr val="A04DA3"/>
                </a:buClr>
                <a:buFont typeface="Georgia" panose="02040502050405020303" pitchFamily="18" charset="0"/>
                <a:buChar char="▫"/>
                <a:defRPr sz="2000">
                  <a:solidFill>
                    <a:srgbClr val="EB8735"/>
                  </a:solidFill>
                  <a:latin typeface="Verdana" panose="020B0604030504040204" pitchFamily="34"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9pPr>
            </a:lstStyle>
            <a:p>
              <a:pPr eaLnBrk="1" hangingPunct="1">
                <a:spcBef>
                  <a:spcPct val="0"/>
                </a:spcBef>
                <a:buClrTx/>
                <a:buFontTx/>
                <a:buNone/>
              </a:pPr>
              <a:r>
                <a:rPr lang="en-US" altLang="nl-BE" sz="1000" b="1">
                  <a:solidFill>
                    <a:schemeClr val="bg1"/>
                  </a:solidFill>
                  <a:latin typeface="Arial" panose="020B0604020202020204" pitchFamily="34" charset="0"/>
                </a:rPr>
                <a:t>SAP All-in-One Partners (BE)</a:t>
              </a:r>
              <a:endParaRPr lang="nl-NL" altLang="nl-BE" sz="1000" b="1">
                <a:solidFill>
                  <a:schemeClr val="bg1"/>
                </a:solidFill>
                <a:latin typeface="Arial" panose="020B0604020202020204" pitchFamily="34" charset="0"/>
              </a:endParaRPr>
            </a:p>
          </p:txBody>
        </p:sp>
      </p:grpSp>
      <p:grpSp>
        <p:nvGrpSpPr>
          <p:cNvPr id="38921" name="Group 1469"/>
          <p:cNvGrpSpPr>
            <a:grpSpLocks/>
          </p:cNvGrpSpPr>
          <p:nvPr/>
        </p:nvGrpSpPr>
        <p:grpSpPr bwMode="auto">
          <a:xfrm>
            <a:off x="285750" y="3357563"/>
            <a:ext cx="2786063" cy="2066925"/>
            <a:chOff x="295" y="2334"/>
            <a:chExt cx="1995" cy="1534"/>
          </a:xfrm>
        </p:grpSpPr>
        <p:pic>
          <p:nvPicPr>
            <p:cNvPr id="38929" name="Picture 14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 y="2614"/>
              <a:ext cx="1962" cy="1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30" name="Text Box 1422"/>
            <p:cNvSpPr txBox="1">
              <a:spLocks noChangeArrowheads="1"/>
            </p:cNvSpPr>
            <p:nvPr/>
          </p:nvSpPr>
          <p:spPr bwMode="auto">
            <a:xfrm>
              <a:off x="295" y="2334"/>
              <a:ext cx="1995" cy="183"/>
            </a:xfrm>
            <a:prstGeom prst="rect">
              <a:avLst/>
            </a:prstGeom>
            <a:solidFill>
              <a:schemeClr val="accent2"/>
            </a:solidFill>
            <a:ln w="9525">
              <a:solidFill>
                <a:schemeClr val="accent2"/>
              </a:solidFill>
              <a:miter lim="800000"/>
              <a:headEnd/>
              <a:tailEnd/>
            </a:ln>
          </p:spPr>
          <p:txBody>
            <a:bodyPr>
              <a:spAutoFit/>
            </a:bodyPr>
            <a:lstStyle>
              <a:lvl1pPr>
                <a:spcBef>
                  <a:spcPts val="300"/>
                </a:spcBef>
                <a:buClr>
                  <a:srgbClr val="2B4A5E"/>
                </a:buClr>
                <a:buFont typeface="Georgia" panose="02040502050405020303" pitchFamily="18" charset="0"/>
                <a:buChar char="•"/>
                <a:defRPr sz="2800">
                  <a:solidFill>
                    <a:schemeClr val="tx1"/>
                  </a:solidFill>
                  <a:latin typeface="Verdana" panose="020B060403050404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Verdana" panose="020B0604030504040204" pitchFamily="34" charset="0"/>
                </a:defRPr>
              </a:lvl2pPr>
              <a:lvl3pPr marL="1143000" indent="-228600">
                <a:spcBef>
                  <a:spcPts val="300"/>
                </a:spcBef>
                <a:buClr>
                  <a:schemeClr val="accent1"/>
                </a:buClr>
                <a:buFont typeface="Wingdings 2" panose="05020102010507070707" pitchFamily="18" charset="2"/>
                <a:buChar char=""/>
                <a:defRPr sz="2400">
                  <a:solidFill>
                    <a:srgbClr val="C00000"/>
                  </a:solidFill>
                  <a:latin typeface="Verdana" panose="020B0604030504040204" pitchFamily="34" charset="0"/>
                </a:defRPr>
              </a:lvl3pPr>
              <a:lvl4pPr marL="1600200" indent="-228600">
                <a:spcBef>
                  <a:spcPts val="300"/>
                </a:spcBef>
                <a:buClr>
                  <a:schemeClr val="accent1"/>
                </a:buClr>
                <a:buFont typeface="Wingdings 2" panose="05020102010507070707" pitchFamily="18" charset="2"/>
                <a:buChar char=""/>
                <a:defRPr sz="2200">
                  <a:solidFill>
                    <a:srgbClr val="80B23E"/>
                  </a:solidFill>
                  <a:latin typeface="Verdana" panose="020B0604030504040204" pitchFamily="34" charset="0"/>
                </a:defRPr>
              </a:lvl4pPr>
              <a:lvl5pPr marL="2057400" indent="-228600">
                <a:spcBef>
                  <a:spcPts val="300"/>
                </a:spcBef>
                <a:buClr>
                  <a:srgbClr val="A04DA3"/>
                </a:buClr>
                <a:buFont typeface="Georgia" panose="02040502050405020303" pitchFamily="18" charset="0"/>
                <a:buChar char="▫"/>
                <a:defRPr sz="2000">
                  <a:solidFill>
                    <a:srgbClr val="EB8735"/>
                  </a:solidFill>
                  <a:latin typeface="Verdana" panose="020B0604030504040204" pitchFamily="34"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9pPr>
            </a:lstStyle>
            <a:p>
              <a:pPr eaLnBrk="1" hangingPunct="1">
                <a:spcBef>
                  <a:spcPct val="0"/>
                </a:spcBef>
                <a:buClrTx/>
                <a:buFontTx/>
                <a:buNone/>
              </a:pPr>
              <a:r>
                <a:rPr lang="en-US" altLang="nl-BE" sz="1000" b="1">
                  <a:solidFill>
                    <a:schemeClr val="bg1"/>
                  </a:solidFill>
                  <a:latin typeface="Arial" panose="020B0604020202020204" pitchFamily="34" charset="0"/>
                </a:rPr>
                <a:t>SAP Business One (BE)</a:t>
              </a:r>
              <a:endParaRPr lang="nl-NL" altLang="nl-BE" sz="800">
                <a:solidFill>
                  <a:schemeClr val="bg1"/>
                </a:solidFill>
                <a:latin typeface="Arial" panose="020B0604020202020204" pitchFamily="34" charset="0"/>
              </a:endParaRPr>
            </a:p>
          </p:txBody>
        </p:sp>
      </p:grpSp>
      <p:sp>
        <p:nvSpPr>
          <p:cNvPr id="38922" name="Text Box 1473"/>
          <p:cNvSpPr txBox="1">
            <a:spLocks noChangeArrowheads="1"/>
          </p:cNvSpPr>
          <p:nvPr/>
        </p:nvSpPr>
        <p:spPr bwMode="auto">
          <a:xfrm>
            <a:off x="323850" y="5746750"/>
            <a:ext cx="8497888" cy="254000"/>
          </a:xfrm>
          <a:prstGeom prst="rect">
            <a:avLst/>
          </a:prstGeom>
          <a:solidFill>
            <a:schemeClr val="accent2"/>
          </a:solidFill>
          <a:ln w="9525">
            <a:solidFill>
              <a:schemeClr val="accent2"/>
            </a:solidFill>
            <a:miter lim="800000"/>
            <a:headEnd/>
            <a:tailEnd/>
          </a:ln>
        </p:spPr>
        <p:txBody>
          <a:bodyPr>
            <a:spAutoFit/>
          </a:bodyPr>
          <a:lstStyle>
            <a:lvl1pPr>
              <a:spcBef>
                <a:spcPts val="300"/>
              </a:spcBef>
              <a:buClr>
                <a:srgbClr val="2B4A5E"/>
              </a:buClr>
              <a:buFont typeface="Georgia" panose="02040502050405020303" pitchFamily="18" charset="0"/>
              <a:buChar char="•"/>
              <a:defRPr sz="2800">
                <a:solidFill>
                  <a:schemeClr val="tx1"/>
                </a:solidFill>
                <a:latin typeface="Verdana" panose="020B060403050404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Verdana" panose="020B0604030504040204" pitchFamily="34" charset="0"/>
              </a:defRPr>
            </a:lvl2pPr>
            <a:lvl3pPr marL="1143000" indent="-228600">
              <a:spcBef>
                <a:spcPts val="300"/>
              </a:spcBef>
              <a:buClr>
                <a:schemeClr val="accent1"/>
              </a:buClr>
              <a:buFont typeface="Wingdings 2" panose="05020102010507070707" pitchFamily="18" charset="2"/>
              <a:buChar char=""/>
              <a:defRPr sz="2400">
                <a:solidFill>
                  <a:srgbClr val="C00000"/>
                </a:solidFill>
                <a:latin typeface="Verdana" panose="020B0604030504040204" pitchFamily="34" charset="0"/>
              </a:defRPr>
            </a:lvl3pPr>
            <a:lvl4pPr marL="1600200" indent="-228600">
              <a:spcBef>
                <a:spcPts val="300"/>
              </a:spcBef>
              <a:buClr>
                <a:schemeClr val="accent1"/>
              </a:buClr>
              <a:buFont typeface="Wingdings 2" panose="05020102010507070707" pitchFamily="18" charset="2"/>
              <a:buChar char=""/>
              <a:defRPr sz="2200">
                <a:solidFill>
                  <a:srgbClr val="80B23E"/>
                </a:solidFill>
                <a:latin typeface="Verdana" panose="020B0604030504040204" pitchFamily="34" charset="0"/>
              </a:defRPr>
            </a:lvl4pPr>
            <a:lvl5pPr marL="2057400" indent="-228600">
              <a:spcBef>
                <a:spcPts val="300"/>
              </a:spcBef>
              <a:buClr>
                <a:srgbClr val="A04DA3"/>
              </a:buClr>
              <a:buFont typeface="Georgia" panose="02040502050405020303" pitchFamily="18" charset="0"/>
              <a:buChar char="▫"/>
              <a:defRPr sz="2000">
                <a:solidFill>
                  <a:srgbClr val="EB8735"/>
                </a:solidFill>
                <a:latin typeface="Verdana" panose="020B0604030504040204" pitchFamily="34"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9pPr>
          </a:lstStyle>
          <a:p>
            <a:pPr eaLnBrk="1" hangingPunct="1">
              <a:spcBef>
                <a:spcPct val="0"/>
              </a:spcBef>
              <a:buClrTx/>
              <a:buFontTx/>
              <a:buNone/>
            </a:pPr>
            <a:r>
              <a:rPr lang="en-US" altLang="nl-BE" sz="1000" b="1">
                <a:solidFill>
                  <a:schemeClr val="bg1"/>
                </a:solidFill>
                <a:latin typeface="Arial" panose="020B0604020202020204" pitchFamily="34" charset="0"/>
              </a:rPr>
              <a:t>Some single Vendors</a:t>
            </a:r>
            <a:endParaRPr lang="nl-NL" altLang="nl-BE" sz="800">
              <a:solidFill>
                <a:schemeClr val="bg1"/>
              </a:solidFill>
              <a:latin typeface="Arial" panose="020B0604020202020204" pitchFamily="34" charset="0"/>
            </a:endParaRPr>
          </a:p>
        </p:txBody>
      </p:sp>
      <p:sp>
        <p:nvSpPr>
          <p:cNvPr id="38923" name="Rectangle 1474"/>
          <p:cNvSpPr>
            <a:spLocks noChangeArrowheads="1"/>
          </p:cNvSpPr>
          <p:nvPr/>
        </p:nvSpPr>
        <p:spPr bwMode="auto">
          <a:xfrm>
            <a:off x="323850" y="6059488"/>
            <a:ext cx="8496300" cy="369887"/>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ts val="300"/>
              </a:spcBef>
              <a:buClr>
                <a:srgbClr val="2B4A5E"/>
              </a:buClr>
              <a:buFont typeface="Georgia" panose="02040502050405020303" pitchFamily="18" charset="0"/>
              <a:buChar char="•"/>
              <a:defRPr sz="2800">
                <a:solidFill>
                  <a:schemeClr val="tx1"/>
                </a:solidFill>
                <a:latin typeface="Verdana" panose="020B060403050404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Verdana" panose="020B0604030504040204" pitchFamily="34" charset="0"/>
              </a:defRPr>
            </a:lvl2pPr>
            <a:lvl3pPr marL="1143000" indent="-228600">
              <a:spcBef>
                <a:spcPts val="300"/>
              </a:spcBef>
              <a:buClr>
                <a:schemeClr val="accent1"/>
              </a:buClr>
              <a:buFont typeface="Wingdings 2" panose="05020102010507070707" pitchFamily="18" charset="2"/>
              <a:buChar char=""/>
              <a:defRPr sz="2400">
                <a:solidFill>
                  <a:srgbClr val="C00000"/>
                </a:solidFill>
                <a:latin typeface="Verdana" panose="020B0604030504040204" pitchFamily="34" charset="0"/>
              </a:defRPr>
            </a:lvl3pPr>
            <a:lvl4pPr marL="1600200" indent="-228600">
              <a:spcBef>
                <a:spcPts val="300"/>
              </a:spcBef>
              <a:buClr>
                <a:schemeClr val="accent1"/>
              </a:buClr>
              <a:buFont typeface="Wingdings 2" panose="05020102010507070707" pitchFamily="18" charset="2"/>
              <a:buChar char=""/>
              <a:defRPr sz="2200">
                <a:solidFill>
                  <a:srgbClr val="80B23E"/>
                </a:solidFill>
                <a:latin typeface="Verdana" panose="020B0604030504040204" pitchFamily="34" charset="0"/>
              </a:defRPr>
            </a:lvl4pPr>
            <a:lvl5pPr marL="2057400" indent="-228600">
              <a:spcBef>
                <a:spcPts val="300"/>
              </a:spcBef>
              <a:buClr>
                <a:srgbClr val="A04DA3"/>
              </a:buClr>
              <a:buFont typeface="Georgia" panose="02040502050405020303" pitchFamily="18" charset="0"/>
              <a:buChar char="▫"/>
              <a:defRPr sz="2000">
                <a:solidFill>
                  <a:srgbClr val="EB8735"/>
                </a:solidFill>
                <a:latin typeface="Verdana" panose="020B0604030504040204" pitchFamily="34"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9pPr>
          </a:lstStyle>
          <a:p>
            <a:pPr eaLnBrk="1" hangingPunct="1">
              <a:spcBef>
                <a:spcPct val="0"/>
              </a:spcBef>
              <a:buClrTx/>
              <a:buFontTx/>
              <a:buNone/>
            </a:pPr>
            <a:endParaRPr lang="nl-BE" altLang="nl-BE" sz="1800">
              <a:latin typeface="Arial" panose="020B0604020202020204" pitchFamily="34" charset="0"/>
            </a:endParaRPr>
          </a:p>
        </p:txBody>
      </p:sp>
      <p:pic>
        <p:nvPicPr>
          <p:cNvPr id="38924" name="Picture 150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188" y="6072188"/>
            <a:ext cx="8370887"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5" name="Text Box 1509"/>
          <p:cNvSpPr txBox="1">
            <a:spLocks noChangeArrowheads="1"/>
          </p:cNvSpPr>
          <p:nvPr/>
        </p:nvSpPr>
        <p:spPr bwMode="auto">
          <a:xfrm>
            <a:off x="6084888" y="1125538"/>
            <a:ext cx="2735262" cy="254000"/>
          </a:xfrm>
          <a:prstGeom prst="rect">
            <a:avLst/>
          </a:prstGeom>
          <a:solidFill>
            <a:schemeClr val="accent2"/>
          </a:solidFill>
          <a:ln w="9525">
            <a:solidFill>
              <a:schemeClr val="accent2"/>
            </a:solidFill>
            <a:miter lim="800000"/>
            <a:headEnd/>
            <a:tailEnd/>
          </a:ln>
        </p:spPr>
        <p:txBody>
          <a:bodyPr>
            <a:spAutoFit/>
          </a:bodyPr>
          <a:lstStyle>
            <a:lvl1pPr>
              <a:spcBef>
                <a:spcPts val="300"/>
              </a:spcBef>
              <a:buClr>
                <a:srgbClr val="2B4A5E"/>
              </a:buClr>
              <a:buFont typeface="Georgia" panose="02040502050405020303" pitchFamily="18" charset="0"/>
              <a:buChar char="•"/>
              <a:defRPr sz="2800">
                <a:solidFill>
                  <a:schemeClr val="tx1"/>
                </a:solidFill>
                <a:latin typeface="Verdana" panose="020B060403050404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Verdana" panose="020B0604030504040204" pitchFamily="34" charset="0"/>
              </a:defRPr>
            </a:lvl2pPr>
            <a:lvl3pPr marL="1143000" indent="-228600">
              <a:spcBef>
                <a:spcPts val="300"/>
              </a:spcBef>
              <a:buClr>
                <a:schemeClr val="accent1"/>
              </a:buClr>
              <a:buFont typeface="Wingdings 2" panose="05020102010507070707" pitchFamily="18" charset="2"/>
              <a:buChar char=""/>
              <a:defRPr sz="2400">
                <a:solidFill>
                  <a:srgbClr val="C00000"/>
                </a:solidFill>
                <a:latin typeface="Verdana" panose="020B0604030504040204" pitchFamily="34" charset="0"/>
              </a:defRPr>
            </a:lvl3pPr>
            <a:lvl4pPr marL="1600200" indent="-228600">
              <a:spcBef>
                <a:spcPts val="300"/>
              </a:spcBef>
              <a:buClr>
                <a:schemeClr val="accent1"/>
              </a:buClr>
              <a:buFont typeface="Wingdings 2" panose="05020102010507070707" pitchFamily="18" charset="2"/>
              <a:buChar char=""/>
              <a:defRPr sz="2200">
                <a:solidFill>
                  <a:srgbClr val="80B23E"/>
                </a:solidFill>
                <a:latin typeface="Verdana" panose="020B0604030504040204" pitchFamily="34" charset="0"/>
              </a:defRPr>
            </a:lvl4pPr>
            <a:lvl5pPr marL="2057400" indent="-228600">
              <a:spcBef>
                <a:spcPts val="300"/>
              </a:spcBef>
              <a:buClr>
                <a:srgbClr val="A04DA3"/>
              </a:buClr>
              <a:buFont typeface="Georgia" panose="02040502050405020303" pitchFamily="18" charset="0"/>
              <a:buChar char="▫"/>
              <a:defRPr sz="2000">
                <a:solidFill>
                  <a:srgbClr val="EB8735"/>
                </a:solidFill>
                <a:latin typeface="Verdana" panose="020B0604030504040204" pitchFamily="34"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9pPr>
          </a:lstStyle>
          <a:p>
            <a:pPr eaLnBrk="1" hangingPunct="1">
              <a:spcBef>
                <a:spcPct val="0"/>
              </a:spcBef>
              <a:buClrTx/>
              <a:buFontTx/>
              <a:buNone/>
            </a:pPr>
            <a:r>
              <a:rPr lang="en-US" altLang="nl-BE" sz="1000" b="1">
                <a:solidFill>
                  <a:schemeClr val="bg1"/>
                </a:solidFill>
                <a:latin typeface="Arial" panose="020B0604020202020204" pitchFamily="34" charset="0"/>
              </a:rPr>
              <a:t>Oracle Partners (BE)</a:t>
            </a:r>
            <a:endParaRPr lang="nl-NL" altLang="nl-BE" sz="800">
              <a:solidFill>
                <a:schemeClr val="bg1"/>
              </a:solidFill>
              <a:latin typeface="Arial" panose="020B0604020202020204" pitchFamily="34" charset="0"/>
            </a:endParaRPr>
          </a:p>
        </p:txBody>
      </p:sp>
      <p:sp>
        <p:nvSpPr>
          <p:cNvPr id="38926" name="Text Box 1515"/>
          <p:cNvSpPr txBox="1">
            <a:spLocks noChangeArrowheads="1"/>
          </p:cNvSpPr>
          <p:nvPr/>
        </p:nvSpPr>
        <p:spPr bwMode="auto">
          <a:xfrm>
            <a:off x="6084888" y="3429000"/>
            <a:ext cx="2735262" cy="254000"/>
          </a:xfrm>
          <a:prstGeom prst="rect">
            <a:avLst/>
          </a:prstGeom>
          <a:solidFill>
            <a:schemeClr val="accent2"/>
          </a:solidFill>
          <a:ln w="9525">
            <a:solidFill>
              <a:schemeClr val="accent2"/>
            </a:solidFill>
            <a:miter lim="800000"/>
            <a:headEnd/>
            <a:tailEnd/>
          </a:ln>
        </p:spPr>
        <p:txBody>
          <a:bodyPr>
            <a:spAutoFit/>
          </a:bodyPr>
          <a:lstStyle>
            <a:lvl1pPr>
              <a:spcBef>
                <a:spcPts val="300"/>
              </a:spcBef>
              <a:buClr>
                <a:srgbClr val="2B4A5E"/>
              </a:buClr>
              <a:buFont typeface="Georgia" panose="02040502050405020303" pitchFamily="18" charset="0"/>
              <a:buChar char="•"/>
              <a:defRPr sz="2800">
                <a:solidFill>
                  <a:schemeClr val="tx1"/>
                </a:solidFill>
                <a:latin typeface="Verdana" panose="020B060403050404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Verdana" panose="020B0604030504040204" pitchFamily="34" charset="0"/>
              </a:defRPr>
            </a:lvl2pPr>
            <a:lvl3pPr marL="1143000" indent="-228600">
              <a:spcBef>
                <a:spcPts val="300"/>
              </a:spcBef>
              <a:buClr>
                <a:schemeClr val="accent1"/>
              </a:buClr>
              <a:buFont typeface="Wingdings 2" panose="05020102010507070707" pitchFamily="18" charset="2"/>
              <a:buChar char=""/>
              <a:defRPr sz="2400">
                <a:solidFill>
                  <a:srgbClr val="C00000"/>
                </a:solidFill>
                <a:latin typeface="Verdana" panose="020B0604030504040204" pitchFamily="34" charset="0"/>
              </a:defRPr>
            </a:lvl3pPr>
            <a:lvl4pPr marL="1600200" indent="-228600">
              <a:spcBef>
                <a:spcPts val="300"/>
              </a:spcBef>
              <a:buClr>
                <a:schemeClr val="accent1"/>
              </a:buClr>
              <a:buFont typeface="Wingdings 2" panose="05020102010507070707" pitchFamily="18" charset="2"/>
              <a:buChar char=""/>
              <a:defRPr sz="2200">
                <a:solidFill>
                  <a:srgbClr val="80B23E"/>
                </a:solidFill>
                <a:latin typeface="Verdana" panose="020B0604030504040204" pitchFamily="34" charset="0"/>
              </a:defRPr>
            </a:lvl4pPr>
            <a:lvl5pPr marL="2057400" indent="-228600">
              <a:spcBef>
                <a:spcPts val="300"/>
              </a:spcBef>
              <a:buClr>
                <a:srgbClr val="A04DA3"/>
              </a:buClr>
              <a:buFont typeface="Georgia" panose="02040502050405020303" pitchFamily="18" charset="0"/>
              <a:buChar char="▫"/>
              <a:defRPr sz="2000">
                <a:solidFill>
                  <a:srgbClr val="EB8735"/>
                </a:solidFill>
                <a:latin typeface="Verdana" panose="020B0604030504040204" pitchFamily="34"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9pPr>
          </a:lstStyle>
          <a:p>
            <a:pPr eaLnBrk="1" hangingPunct="1">
              <a:spcBef>
                <a:spcPct val="0"/>
              </a:spcBef>
              <a:buClrTx/>
              <a:buFontTx/>
              <a:buNone/>
            </a:pPr>
            <a:r>
              <a:rPr lang="en-US" altLang="nl-BE" sz="1000" b="1">
                <a:solidFill>
                  <a:schemeClr val="bg1"/>
                </a:solidFill>
                <a:latin typeface="Arial" panose="020B0604020202020204" pitchFamily="34" charset="0"/>
              </a:rPr>
              <a:t>SSA Global Baan Partners (BE)</a:t>
            </a:r>
            <a:endParaRPr lang="nl-NL" altLang="nl-BE" sz="800">
              <a:solidFill>
                <a:schemeClr val="bg1"/>
              </a:solidFill>
              <a:latin typeface="Arial" panose="020B0604020202020204" pitchFamily="34" charset="0"/>
            </a:endParaRPr>
          </a:p>
        </p:txBody>
      </p:sp>
      <p:pic>
        <p:nvPicPr>
          <p:cNvPr id="38927" name="Picture 15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4888" y="1470025"/>
            <a:ext cx="260985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8" name="Picture 15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4888" y="3778250"/>
            <a:ext cx="20288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a:xfrm>
            <a:off x="428625" y="1428750"/>
            <a:ext cx="8229600" cy="5000625"/>
          </a:xfrm>
        </p:spPr>
        <p:txBody>
          <a:bodyPr/>
          <a:lstStyle/>
          <a:p>
            <a:pPr>
              <a:defRPr/>
            </a:pPr>
            <a:r>
              <a:rPr lang="en-US" dirty="0" err="1"/>
              <a:t>Goede</a:t>
            </a:r>
            <a:r>
              <a:rPr lang="en-US" dirty="0"/>
              <a:t> </a:t>
            </a:r>
            <a:r>
              <a:rPr lang="en-US" dirty="0" err="1"/>
              <a:t>bron</a:t>
            </a:r>
            <a:r>
              <a:rPr lang="en-US" dirty="0"/>
              <a:t> </a:t>
            </a:r>
            <a:r>
              <a:rPr lang="en-US" dirty="0" err="1"/>
              <a:t>zijn</a:t>
            </a:r>
            <a:r>
              <a:rPr lang="en-US" dirty="0"/>
              <a:t> de </a:t>
            </a:r>
            <a:r>
              <a:rPr lang="en-US" dirty="0" err="1"/>
              <a:t>jaarlijkse</a:t>
            </a:r>
            <a:r>
              <a:rPr lang="en-US" dirty="0"/>
              <a:t> </a:t>
            </a:r>
            <a:r>
              <a:rPr lang="en-US" dirty="0" err="1"/>
              <a:t>rapporten</a:t>
            </a:r>
            <a:r>
              <a:rPr lang="en-US" dirty="0"/>
              <a:t> van Panorama Consulting</a:t>
            </a:r>
          </a:p>
          <a:p>
            <a:pPr>
              <a:defRPr/>
            </a:pPr>
            <a:r>
              <a:rPr lang="en-US" dirty="0" err="1"/>
              <a:t>Volgende</a:t>
            </a:r>
            <a:r>
              <a:rPr lang="en-US" dirty="0"/>
              <a:t> </a:t>
            </a:r>
            <a:r>
              <a:rPr lang="en-US" dirty="0" err="1"/>
              <a:t>grafieken</a:t>
            </a:r>
            <a:r>
              <a:rPr lang="en-US" dirty="0"/>
              <a:t> </a:t>
            </a:r>
            <a:r>
              <a:rPr lang="en-US" dirty="0" err="1"/>
              <a:t>komen</a:t>
            </a:r>
            <a:r>
              <a:rPr lang="en-US" dirty="0"/>
              <a:t> </a:t>
            </a:r>
            <a:r>
              <a:rPr lang="en-US" dirty="0" err="1"/>
              <a:t>uit</a:t>
            </a:r>
            <a:r>
              <a:rPr lang="en-US" dirty="0"/>
              <a:t>:</a:t>
            </a:r>
          </a:p>
          <a:p>
            <a:pPr marL="109537" indent="0">
              <a:buFont typeface="Georgia" panose="02040502050405020303" pitchFamily="18" charset="0"/>
              <a:buNone/>
              <a:defRPr/>
            </a:pPr>
            <a:endParaRPr lang="en-US" dirty="0"/>
          </a:p>
          <a:p>
            <a:pPr marL="109537" indent="0">
              <a:buFont typeface="Georgia" panose="02040502050405020303" pitchFamily="18" charset="0"/>
              <a:buNone/>
              <a:defRPr/>
            </a:pPr>
            <a:endParaRPr lang="en-US" dirty="0"/>
          </a:p>
          <a:p>
            <a:pPr marL="109537" indent="0">
              <a:buFont typeface="Georgia" panose="02040502050405020303" pitchFamily="18" charset="0"/>
              <a:buNone/>
              <a:defRPr/>
            </a:pPr>
            <a:endParaRPr lang="en-US" dirty="0"/>
          </a:p>
          <a:p>
            <a:pPr marL="109537" indent="0">
              <a:buFont typeface="Georgia" panose="02040502050405020303" pitchFamily="18" charset="0"/>
              <a:buNone/>
              <a:defRPr/>
            </a:pPr>
            <a:br>
              <a:rPr lang="en-US" dirty="0"/>
            </a:br>
            <a:endParaRPr lang="nl-BE" dirty="0"/>
          </a:p>
        </p:txBody>
      </p:sp>
      <p:sp>
        <p:nvSpPr>
          <p:cNvPr id="53251" name="Titel 2"/>
          <p:cNvSpPr>
            <a:spLocks noGrp="1"/>
          </p:cNvSpPr>
          <p:nvPr>
            <p:ph type="title"/>
          </p:nvPr>
        </p:nvSpPr>
        <p:spPr>
          <a:xfrm>
            <a:off x="1258888" y="214313"/>
            <a:ext cx="7385050" cy="1066800"/>
          </a:xfrm>
        </p:spPr>
        <p:txBody>
          <a:bodyPr/>
          <a:lstStyle/>
          <a:p>
            <a:r>
              <a:rPr lang="nl-BE" altLang="nl-BE"/>
              <a:t>ERP-markt wereldwijd</a:t>
            </a:r>
          </a:p>
        </p:txBody>
      </p:sp>
      <p:pic>
        <p:nvPicPr>
          <p:cNvPr id="3" name="Afbeelding 2">
            <a:extLst>
              <a:ext uri="{FF2B5EF4-FFF2-40B4-BE49-F238E27FC236}">
                <a16:creationId xmlns:a16="http://schemas.microsoft.com/office/drawing/2014/main" id="{46ABE3F8-641F-4BB8-93E9-2B20C4B5ED3B}"/>
              </a:ext>
            </a:extLst>
          </p:cNvPr>
          <p:cNvPicPr>
            <a:picLocks noChangeAspect="1"/>
          </p:cNvPicPr>
          <p:nvPr/>
        </p:nvPicPr>
        <p:blipFill>
          <a:blip r:embed="rId3"/>
          <a:stretch>
            <a:fillRect/>
          </a:stretch>
        </p:blipFill>
        <p:spPr>
          <a:xfrm>
            <a:off x="4427984" y="3068960"/>
            <a:ext cx="3581400" cy="2172862"/>
          </a:xfrm>
          <a:prstGeom prst="rect">
            <a:avLst/>
          </a:prstGeom>
        </p:spPr>
      </p:pic>
      <p:pic>
        <p:nvPicPr>
          <p:cNvPr id="4" name="Afbeelding 3">
            <a:extLst>
              <a:ext uri="{FF2B5EF4-FFF2-40B4-BE49-F238E27FC236}">
                <a16:creationId xmlns:a16="http://schemas.microsoft.com/office/drawing/2014/main" id="{A7AE9470-E252-4EC6-B58C-BE50C5BFB8ED}"/>
              </a:ext>
            </a:extLst>
          </p:cNvPr>
          <p:cNvPicPr>
            <a:picLocks noChangeAspect="1"/>
          </p:cNvPicPr>
          <p:nvPr/>
        </p:nvPicPr>
        <p:blipFill>
          <a:blip r:embed="rId4"/>
          <a:stretch>
            <a:fillRect/>
          </a:stretch>
        </p:blipFill>
        <p:spPr>
          <a:xfrm>
            <a:off x="4427984" y="5543550"/>
            <a:ext cx="3581400" cy="8858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5"/>
          <p:cNvSpPr>
            <a:spLocks noGrp="1"/>
          </p:cNvSpPr>
          <p:nvPr>
            <p:ph idx="1"/>
          </p:nvPr>
        </p:nvSpPr>
        <p:spPr>
          <a:xfrm>
            <a:off x="395288" y="1252538"/>
            <a:ext cx="8229600" cy="5000625"/>
          </a:xfrm>
        </p:spPr>
        <p:txBody>
          <a:bodyPr/>
          <a:lstStyle/>
          <a:p>
            <a:pPr eaLnBrk="1" hangingPunct="1">
              <a:defRPr/>
            </a:pPr>
            <a:endParaRPr lang="nl-BE" sz="2000" dirty="0"/>
          </a:p>
          <a:p>
            <a:pPr marL="109537" indent="0" eaLnBrk="1" hangingPunct="1">
              <a:buFont typeface="Georgia" panose="02040502050405020303" pitchFamily="18" charset="0"/>
              <a:buNone/>
              <a:defRPr/>
            </a:pPr>
            <a:r>
              <a:rPr lang="nl-BE" dirty="0"/>
              <a:t>  </a:t>
            </a:r>
          </a:p>
        </p:txBody>
      </p:sp>
      <p:sp>
        <p:nvSpPr>
          <p:cNvPr id="55299" name="Titel 4"/>
          <p:cNvSpPr>
            <a:spLocks noGrp="1"/>
          </p:cNvSpPr>
          <p:nvPr>
            <p:ph type="title"/>
          </p:nvPr>
        </p:nvSpPr>
        <p:spPr>
          <a:xfrm>
            <a:off x="1258888" y="214313"/>
            <a:ext cx="7385050" cy="1066800"/>
          </a:xfrm>
        </p:spPr>
        <p:txBody>
          <a:bodyPr/>
          <a:lstStyle/>
          <a:p>
            <a:pPr eaLnBrk="1" hangingPunct="1"/>
            <a:r>
              <a:rPr lang="nl-BE" altLang="nl-BE"/>
              <a:t>ERP-markt wereldwijd</a:t>
            </a:r>
          </a:p>
        </p:txBody>
      </p:sp>
      <p:pic>
        <p:nvPicPr>
          <p:cNvPr id="55300" name="Afbeelding 1"/>
          <p:cNvPicPr>
            <a:picLocks noChangeAspect="1"/>
          </p:cNvPicPr>
          <p:nvPr/>
        </p:nvPicPr>
        <p:blipFill rotWithShape="1">
          <a:blip r:embed="rId3">
            <a:extLst>
              <a:ext uri="{28A0092B-C50C-407E-A947-70E740481C1C}">
                <a14:useLocalDpi xmlns:a14="http://schemas.microsoft.com/office/drawing/2010/main" val="0"/>
              </a:ext>
            </a:extLst>
          </a:blip>
          <a:srcRect l="4848" t="23766"/>
          <a:stretch/>
        </p:blipFill>
        <p:spPr bwMode="auto">
          <a:xfrm>
            <a:off x="288091" y="1412776"/>
            <a:ext cx="8443994"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jdelijke aanduiding voor inhoud 2"/>
          <p:cNvSpPr>
            <a:spLocks noGrp="1"/>
          </p:cNvSpPr>
          <p:nvPr>
            <p:ph idx="1"/>
          </p:nvPr>
        </p:nvSpPr>
        <p:spPr>
          <a:xfrm>
            <a:off x="414338" y="1412875"/>
            <a:ext cx="8229600" cy="5000625"/>
          </a:xfrm>
        </p:spPr>
        <p:txBody>
          <a:bodyPr/>
          <a:lstStyle/>
          <a:p>
            <a:pPr eaLnBrk="1" hangingPunct="1"/>
            <a:r>
              <a:rPr lang="en-US" altLang="nl-BE"/>
              <a:t>ERP vendors worden in 3 groepen ingedeeld afhankelijk van de grootte van het bedrijf (omzet/aantal gebruikers) dat de software kan ondersteunen </a:t>
            </a:r>
            <a:endParaRPr lang="nl-BE" altLang="nl-BE"/>
          </a:p>
        </p:txBody>
      </p:sp>
      <p:sp>
        <p:nvSpPr>
          <p:cNvPr id="57347" name="Titel 1"/>
          <p:cNvSpPr>
            <a:spLocks noGrp="1"/>
          </p:cNvSpPr>
          <p:nvPr>
            <p:ph type="title"/>
          </p:nvPr>
        </p:nvSpPr>
        <p:spPr>
          <a:xfrm>
            <a:off x="1258888" y="214313"/>
            <a:ext cx="7385050" cy="1066800"/>
          </a:xfrm>
        </p:spPr>
        <p:txBody>
          <a:bodyPr/>
          <a:lstStyle/>
          <a:p>
            <a:pPr eaLnBrk="1" hangingPunct="1"/>
            <a:r>
              <a:rPr lang="nl-BE" altLang="nl-BE"/>
              <a:t>ERP-markt wereldwijd</a:t>
            </a:r>
          </a:p>
        </p:txBody>
      </p:sp>
      <p:pic>
        <p:nvPicPr>
          <p:cNvPr id="57348" name="Afbeelding 1"/>
          <p:cNvPicPr>
            <a:picLocks noChangeAspect="1"/>
          </p:cNvPicPr>
          <p:nvPr/>
        </p:nvPicPr>
        <p:blipFill>
          <a:blip r:embed="rId3">
            <a:extLst>
              <a:ext uri="{28A0092B-C50C-407E-A947-70E740481C1C}">
                <a14:useLocalDpi xmlns:a14="http://schemas.microsoft.com/office/drawing/2010/main" val="0"/>
              </a:ext>
            </a:extLst>
          </a:blip>
          <a:srcRect t="3969"/>
          <a:stretch>
            <a:fillRect/>
          </a:stretch>
        </p:blipFill>
        <p:spPr bwMode="auto">
          <a:xfrm>
            <a:off x="2940050" y="3284538"/>
            <a:ext cx="5692775" cy="348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jdelijke aanduiding voor inhoud 2"/>
          <p:cNvSpPr>
            <a:spLocks noGrp="1"/>
          </p:cNvSpPr>
          <p:nvPr>
            <p:ph idx="1"/>
          </p:nvPr>
        </p:nvSpPr>
        <p:spPr>
          <a:xfrm>
            <a:off x="428625" y="1428750"/>
            <a:ext cx="8607425" cy="5000625"/>
          </a:xfrm>
        </p:spPr>
        <p:txBody>
          <a:bodyPr/>
          <a:lstStyle/>
          <a:p>
            <a:pPr eaLnBrk="1" hangingPunct="1"/>
            <a:r>
              <a:rPr lang="nl-NL" altLang="nl-BE"/>
              <a:t>Begrip ERP wijzigt doorheen de tijd</a:t>
            </a:r>
          </a:p>
        </p:txBody>
      </p:sp>
      <p:sp>
        <p:nvSpPr>
          <p:cNvPr id="59395" name="Titel 1"/>
          <p:cNvSpPr>
            <a:spLocks noGrp="1"/>
          </p:cNvSpPr>
          <p:nvPr>
            <p:ph type="title"/>
          </p:nvPr>
        </p:nvSpPr>
        <p:spPr>
          <a:xfrm>
            <a:off x="1258888" y="214313"/>
            <a:ext cx="7385050" cy="1066800"/>
          </a:xfrm>
        </p:spPr>
        <p:txBody>
          <a:bodyPr/>
          <a:lstStyle/>
          <a:p>
            <a:pPr eaLnBrk="1" hangingPunct="1"/>
            <a:r>
              <a:rPr lang="nl-BE" altLang="nl-BE"/>
              <a:t>Evolutie ERP</a:t>
            </a:r>
            <a:endParaRPr lang="nl-NL" altLang="nl-BE"/>
          </a:p>
        </p:txBody>
      </p:sp>
      <p:graphicFrame>
        <p:nvGraphicFramePr>
          <p:cNvPr id="3" name="Tabel 2"/>
          <p:cNvGraphicFramePr>
            <a:graphicFrameLocks noGrp="1"/>
          </p:cNvGraphicFramePr>
          <p:nvPr/>
        </p:nvGraphicFramePr>
        <p:xfrm>
          <a:off x="611188" y="2565400"/>
          <a:ext cx="8137525" cy="1847850"/>
        </p:xfrm>
        <a:graphic>
          <a:graphicData uri="http://schemas.openxmlformats.org/drawingml/2006/table">
            <a:tbl>
              <a:tblPr firstRow="1" bandRow="1">
                <a:effectLst/>
                <a:tableStyleId>{16D9F66E-5EB9-4882-86FB-DCBF35E3C3E4}</a:tableStyleId>
              </a:tblPr>
              <a:tblGrid>
                <a:gridCol w="1512284">
                  <a:extLst>
                    <a:ext uri="{9D8B030D-6E8A-4147-A177-3AD203B41FA5}">
                      <a16:colId xmlns:a16="http://schemas.microsoft.com/office/drawing/2014/main" val="20000"/>
                    </a:ext>
                  </a:extLst>
                </a:gridCol>
                <a:gridCol w="2232419">
                  <a:extLst>
                    <a:ext uri="{9D8B030D-6E8A-4147-A177-3AD203B41FA5}">
                      <a16:colId xmlns:a16="http://schemas.microsoft.com/office/drawing/2014/main" val="20001"/>
                    </a:ext>
                  </a:extLst>
                </a:gridCol>
                <a:gridCol w="4392822">
                  <a:extLst>
                    <a:ext uri="{9D8B030D-6E8A-4147-A177-3AD203B41FA5}">
                      <a16:colId xmlns:a16="http://schemas.microsoft.com/office/drawing/2014/main" val="20002"/>
                    </a:ext>
                  </a:extLst>
                </a:gridCol>
              </a:tblGrid>
              <a:tr h="370541">
                <a:tc>
                  <a:txBody>
                    <a:bodyPr/>
                    <a:lstStyle/>
                    <a:p>
                      <a:r>
                        <a:rPr lang="nl-BE" sz="1800" b="0" dirty="0"/>
                        <a:t>Jaren ‘10</a:t>
                      </a:r>
                    </a:p>
                  </a:txBody>
                  <a:tcPr marL="91447" marR="91447" marT="45683" marB="45683">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sz="1800" b="0" dirty="0"/>
                        <a:t>ERP II</a:t>
                      </a:r>
                    </a:p>
                  </a:txBody>
                  <a:tcPr marL="91447" marR="91447" marT="45683" marB="45683">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sz="1800" b="0" dirty="0"/>
                        <a:t>Extended</a:t>
                      </a:r>
                      <a:r>
                        <a:rPr lang="nl-BE" sz="1800" b="0" baseline="0" dirty="0"/>
                        <a:t> ERP</a:t>
                      </a:r>
                      <a:endParaRPr lang="nl-BE" sz="1800" b="0" dirty="0"/>
                    </a:p>
                  </a:txBody>
                  <a:tcPr marL="91447" marR="91447" marT="45683" marB="45683">
                    <a:noFill/>
                  </a:tcPr>
                </a:tc>
                <a:extLst>
                  <a:ext uri="{0D108BD9-81ED-4DB2-BD59-A6C34878D82A}">
                    <a16:rowId xmlns:a16="http://schemas.microsoft.com/office/drawing/2014/main" val="10000"/>
                  </a:ext>
                </a:extLst>
              </a:tr>
              <a:tr h="365685">
                <a:tc>
                  <a:txBody>
                    <a:bodyPr/>
                    <a:lstStyle/>
                    <a:p>
                      <a:r>
                        <a:rPr lang="nl-BE" sz="1800" dirty="0"/>
                        <a:t>Jaren 90</a:t>
                      </a:r>
                    </a:p>
                  </a:txBody>
                  <a:tcPr marL="91447" marR="91447" marT="45683" marB="45683">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sz="1800" dirty="0"/>
                        <a:t>ERP</a:t>
                      </a:r>
                    </a:p>
                  </a:txBody>
                  <a:tcPr marL="91447" marR="91447" marT="45683" marB="45683">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sz="1800" dirty="0"/>
                        <a:t>Enterprise Resource Planning</a:t>
                      </a:r>
                    </a:p>
                  </a:txBody>
                  <a:tcPr marL="91447" marR="91447" marT="45683" marB="45683">
                    <a:noFill/>
                  </a:tcPr>
                </a:tc>
                <a:extLst>
                  <a:ext uri="{0D108BD9-81ED-4DB2-BD59-A6C34878D82A}">
                    <a16:rowId xmlns:a16="http://schemas.microsoft.com/office/drawing/2014/main" val="10001"/>
                  </a:ext>
                </a:extLst>
              </a:tr>
              <a:tr h="370541">
                <a:tc>
                  <a:txBody>
                    <a:bodyPr/>
                    <a:lstStyle/>
                    <a:p>
                      <a:r>
                        <a:rPr lang="nl-BE" sz="1800" dirty="0"/>
                        <a:t>Jaren 80</a:t>
                      </a:r>
                    </a:p>
                  </a:txBody>
                  <a:tcPr marL="91447" marR="91447" marT="45683" marB="45683">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sz="1800" dirty="0"/>
                        <a:t>MRP-II</a:t>
                      </a:r>
                    </a:p>
                  </a:txBody>
                  <a:tcPr marL="91447" marR="91447" marT="45683" marB="45683">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sz="1800" dirty="0"/>
                        <a:t>Manufacturing Resource Planning</a:t>
                      </a:r>
                    </a:p>
                  </a:txBody>
                  <a:tcPr marL="91447" marR="91447" marT="45683" marB="45683">
                    <a:noFill/>
                  </a:tcPr>
                </a:tc>
                <a:extLst>
                  <a:ext uri="{0D108BD9-81ED-4DB2-BD59-A6C34878D82A}">
                    <a16:rowId xmlns:a16="http://schemas.microsoft.com/office/drawing/2014/main" val="10002"/>
                  </a:ext>
                </a:extLst>
              </a:tr>
              <a:tr h="370541">
                <a:tc>
                  <a:txBody>
                    <a:bodyPr/>
                    <a:lstStyle/>
                    <a:p>
                      <a:r>
                        <a:rPr lang="nl-BE" sz="1800" dirty="0"/>
                        <a:t>Jaren 70</a:t>
                      </a:r>
                    </a:p>
                  </a:txBody>
                  <a:tcPr marL="91447" marR="91447" marT="45683" marB="45683">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sz="1800" dirty="0"/>
                        <a:t>MRP-I</a:t>
                      </a:r>
                    </a:p>
                  </a:txBody>
                  <a:tcPr marL="91447" marR="91447" marT="45683" marB="45683">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sz="1800" dirty="0" err="1"/>
                        <a:t>Material</a:t>
                      </a:r>
                      <a:r>
                        <a:rPr lang="nl-BE" sz="1800" dirty="0"/>
                        <a:t> </a:t>
                      </a:r>
                      <a:r>
                        <a:rPr lang="nl-BE" sz="1800" dirty="0" err="1"/>
                        <a:t>Requirements</a:t>
                      </a:r>
                      <a:r>
                        <a:rPr lang="nl-BE" sz="1800" baseline="0" dirty="0"/>
                        <a:t> planning</a:t>
                      </a:r>
                      <a:endParaRPr lang="nl-BE" sz="1800" dirty="0"/>
                    </a:p>
                  </a:txBody>
                  <a:tcPr marL="91447" marR="91447" marT="45683" marB="45683">
                    <a:noFill/>
                  </a:tcPr>
                </a:tc>
                <a:extLst>
                  <a:ext uri="{0D108BD9-81ED-4DB2-BD59-A6C34878D82A}">
                    <a16:rowId xmlns:a16="http://schemas.microsoft.com/office/drawing/2014/main" val="10003"/>
                  </a:ext>
                </a:extLst>
              </a:tr>
              <a:tr h="370541">
                <a:tc>
                  <a:txBody>
                    <a:bodyPr/>
                    <a:lstStyle/>
                    <a:p>
                      <a:r>
                        <a:rPr lang="nl-BE" sz="1800" dirty="0"/>
                        <a:t>Jaren 60</a:t>
                      </a:r>
                    </a:p>
                  </a:txBody>
                  <a:tcPr marL="91447" marR="91447" marT="45683" marB="45683">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sz="1800" dirty="0" err="1"/>
                        <a:t>Stand-alone</a:t>
                      </a:r>
                      <a:endParaRPr lang="nl-BE" sz="1800" dirty="0"/>
                    </a:p>
                  </a:txBody>
                  <a:tcPr marL="91447" marR="91447" marT="45683" marB="45683">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BE" sz="1800" dirty="0"/>
                        <a:t>Voorraadbeheer</a:t>
                      </a:r>
                    </a:p>
                  </a:txBody>
                  <a:tcPr marL="91447" marR="91447" marT="45683" marB="45683">
                    <a:noFill/>
                  </a:tcPr>
                </a:tc>
                <a:extLst>
                  <a:ext uri="{0D108BD9-81ED-4DB2-BD59-A6C34878D82A}">
                    <a16:rowId xmlns:a16="http://schemas.microsoft.com/office/drawing/2014/main" val="10004"/>
                  </a:ext>
                </a:extLst>
              </a:tr>
            </a:tbl>
          </a:graphicData>
        </a:graphic>
      </p:graphicFrame>
      <p:sp>
        <p:nvSpPr>
          <p:cNvPr id="4" name="PIJL-OMLAAG 3"/>
          <p:cNvSpPr/>
          <p:nvPr/>
        </p:nvSpPr>
        <p:spPr>
          <a:xfrm rot="10800000">
            <a:off x="95250" y="2492375"/>
            <a:ext cx="360363" cy="1943100"/>
          </a:xfrm>
          <a:prstGeom prst="downArrow">
            <a:avLst/>
          </a:prstGeom>
          <a:solidFill>
            <a:srgbClr val="87CB3D"/>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BE">
              <a:solidFill>
                <a:srgbClr val="008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el 2"/>
          <p:cNvSpPr>
            <a:spLocks noGrp="1"/>
          </p:cNvSpPr>
          <p:nvPr>
            <p:ph type="title"/>
          </p:nvPr>
        </p:nvSpPr>
        <p:spPr>
          <a:xfrm>
            <a:off x="1258888" y="214313"/>
            <a:ext cx="7385050" cy="1066800"/>
          </a:xfrm>
        </p:spPr>
        <p:txBody>
          <a:bodyPr/>
          <a:lstStyle/>
          <a:p>
            <a:pPr eaLnBrk="1" hangingPunct="1"/>
            <a:r>
              <a:rPr lang="nl-BE" altLang="nl-BE"/>
              <a:t>Jaren 00: naar ERP II</a:t>
            </a:r>
          </a:p>
        </p:txBody>
      </p:sp>
      <p:pic>
        <p:nvPicPr>
          <p:cNvPr id="655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412875"/>
            <a:ext cx="6413500" cy="536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hthoek 3"/>
          <p:cNvSpPr/>
          <p:nvPr/>
        </p:nvSpPr>
        <p:spPr>
          <a:xfrm>
            <a:off x="5795963" y="6453188"/>
            <a:ext cx="1152525" cy="404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BE"/>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jdelijke aanduiding voor inhoud 2"/>
          <p:cNvSpPr>
            <a:spLocks noGrp="1"/>
          </p:cNvSpPr>
          <p:nvPr>
            <p:ph idx="1"/>
          </p:nvPr>
        </p:nvSpPr>
        <p:spPr>
          <a:xfrm>
            <a:off x="428625" y="1428750"/>
            <a:ext cx="8229600" cy="5000625"/>
          </a:xfrm>
        </p:spPr>
        <p:txBody>
          <a:bodyPr/>
          <a:lstStyle/>
          <a:p>
            <a:pPr eaLnBrk="1" hangingPunct="1"/>
            <a:r>
              <a:rPr lang="fr-BE" altLang="nl-BE"/>
              <a:t>G</a:t>
            </a:r>
            <a:r>
              <a:rPr lang="nl-BE" altLang="nl-BE"/>
              <a:t>eïntegreerde systeembenadering</a:t>
            </a:r>
            <a:endParaRPr lang="en-US" altLang="nl-BE"/>
          </a:p>
          <a:p>
            <a:pPr eaLnBrk="1" hangingPunct="1"/>
            <a:r>
              <a:rPr lang="en-US" altLang="nl-BE"/>
              <a:t>ERP als backbone van een set van applicaties en data om de bedrijfsprocessen te ondersteunen</a:t>
            </a:r>
            <a:endParaRPr lang="nl-NL" altLang="nl-BE"/>
          </a:p>
        </p:txBody>
      </p:sp>
      <p:sp>
        <p:nvSpPr>
          <p:cNvPr id="66563" name="Titel 1"/>
          <p:cNvSpPr>
            <a:spLocks noGrp="1"/>
          </p:cNvSpPr>
          <p:nvPr>
            <p:ph type="title"/>
          </p:nvPr>
        </p:nvSpPr>
        <p:spPr>
          <a:xfrm>
            <a:off x="1258888" y="214313"/>
            <a:ext cx="7385050" cy="1066800"/>
          </a:xfrm>
        </p:spPr>
        <p:txBody>
          <a:bodyPr/>
          <a:lstStyle/>
          <a:p>
            <a:pPr eaLnBrk="1" hangingPunct="1"/>
            <a:br>
              <a:rPr lang="fr-BE" altLang="nl-BE" sz="3200" dirty="0"/>
            </a:br>
            <a:r>
              <a:rPr lang="fr-BE" altLang="nl-BE" sz="3200" dirty="0"/>
              <a:t>Nu: ERP II – </a:t>
            </a:r>
            <a:br>
              <a:rPr lang="fr-BE" altLang="nl-BE" sz="3200" dirty="0"/>
            </a:br>
            <a:r>
              <a:rPr lang="fr-BE" altLang="nl-BE" sz="3200" dirty="0"/>
              <a:t>Extended Entreprise </a:t>
            </a:r>
            <a:r>
              <a:rPr lang="fr-BE" altLang="nl-BE" sz="3200" dirty="0" err="1"/>
              <a:t>Systems</a:t>
            </a:r>
            <a:br>
              <a:rPr lang="fr-BE" altLang="nl-BE" sz="3200" dirty="0"/>
            </a:br>
            <a:endParaRPr lang="nl-NL" altLang="nl-BE" sz="3200" dirty="0"/>
          </a:p>
        </p:txBody>
      </p:sp>
      <p:sp>
        <p:nvSpPr>
          <p:cNvPr id="4" name="Rechthoek 3"/>
          <p:cNvSpPr/>
          <p:nvPr/>
        </p:nvSpPr>
        <p:spPr>
          <a:xfrm>
            <a:off x="257175" y="3595688"/>
            <a:ext cx="2071688" cy="785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fr-BE" sz="2000" dirty="0" err="1">
                <a:solidFill>
                  <a:schemeClr val="tx1"/>
                </a:solidFill>
              </a:rPr>
              <a:t>Leveranciers</a:t>
            </a:r>
            <a:endParaRPr lang="nl-NL" sz="2000" dirty="0">
              <a:solidFill>
                <a:schemeClr val="tx1"/>
              </a:solidFill>
            </a:endParaRPr>
          </a:p>
        </p:txBody>
      </p:sp>
      <p:sp>
        <p:nvSpPr>
          <p:cNvPr id="5" name="Rechthoek 4"/>
          <p:cNvSpPr/>
          <p:nvPr/>
        </p:nvSpPr>
        <p:spPr>
          <a:xfrm>
            <a:off x="7192963" y="3513138"/>
            <a:ext cx="1643062" cy="785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hangingPunct="1">
              <a:defRPr/>
            </a:pPr>
            <a:r>
              <a:rPr lang="fr-BE" sz="2000" dirty="0" err="1">
                <a:solidFill>
                  <a:schemeClr val="tx1"/>
                </a:solidFill>
              </a:rPr>
              <a:t>Klanten</a:t>
            </a:r>
            <a:endParaRPr lang="nl-NL" sz="2000" dirty="0">
              <a:solidFill>
                <a:schemeClr val="tx1"/>
              </a:solidFill>
            </a:endParaRPr>
          </a:p>
        </p:txBody>
      </p:sp>
      <p:sp>
        <p:nvSpPr>
          <p:cNvPr id="7" name="Rechthoek 6"/>
          <p:cNvSpPr/>
          <p:nvPr/>
        </p:nvSpPr>
        <p:spPr>
          <a:xfrm>
            <a:off x="384175" y="4381500"/>
            <a:ext cx="2071688" cy="785813"/>
          </a:xfrm>
          <a:prstGeom prst="rect">
            <a:avLst/>
          </a:prstGeom>
          <a:solidFill>
            <a:schemeClr val="bg1"/>
          </a:solidFill>
          <a:ln>
            <a:solidFill>
              <a:srgbClr val="87CB3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fr-BE" sz="2000" dirty="0">
                <a:solidFill>
                  <a:schemeClr val="tx1"/>
                </a:solidFill>
              </a:rPr>
              <a:t>SCM-</a:t>
            </a:r>
            <a:r>
              <a:rPr lang="fr-BE" sz="2000" dirty="0" err="1">
                <a:solidFill>
                  <a:schemeClr val="tx1"/>
                </a:solidFill>
              </a:rPr>
              <a:t>tools</a:t>
            </a:r>
            <a:endParaRPr lang="nl-NL" sz="2000" dirty="0">
              <a:solidFill>
                <a:schemeClr val="tx1"/>
              </a:solidFill>
            </a:endParaRPr>
          </a:p>
        </p:txBody>
      </p:sp>
      <p:sp>
        <p:nvSpPr>
          <p:cNvPr id="8" name="Rechthoek 7"/>
          <p:cNvSpPr/>
          <p:nvPr/>
        </p:nvSpPr>
        <p:spPr>
          <a:xfrm>
            <a:off x="6656388" y="4321175"/>
            <a:ext cx="2071687" cy="785813"/>
          </a:xfrm>
          <a:prstGeom prst="rect">
            <a:avLst/>
          </a:prstGeom>
          <a:solidFill>
            <a:schemeClr val="bg1"/>
          </a:solidFill>
          <a:ln>
            <a:solidFill>
              <a:srgbClr val="87CB3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fr-BE" sz="2000" dirty="0">
                <a:solidFill>
                  <a:schemeClr val="tx1"/>
                </a:solidFill>
              </a:rPr>
              <a:t>CRM-</a:t>
            </a:r>
            <a:r>
              <a:rPr lang="fr-BE" sz="2000" dirty="0" err="1">
                <a:solidFill>
                  <a:schemeClr val="tx1"/>
                </a:solidFill>
              </a:rPr>
              <a:t>tools</a:t>
            </a:r>
            <a:endParaRPr lang="nl-NL" sz="2000" dirty="0">
              <a:solidFill>
                <a:schemeClr val="tx1"/>
              </a:solidFill>
            </a:endParaRPr>
          </a:p>
        </p:txBody>
      </p:sp>
      <p:sp>
        <p:nvSpPr>
          <p:cNvPr id="12" name="Rechthoek 11"/>
          <p:cNvSpPr/>
          <p:nvPr/>
        </p:nvSpPr>
        <p:spPr>
          <a:xfrm>
            <a:off x="3460750" y="3432175"/>
            <a:ext cx="2263775" cy="814388"/>
          </a:xfrm>
          <a:prstGeom prst="rect">
            <a:avLst/>
          </a:prstGeom>
          <a:solidFill>
            <a:schemeClr val="bg1"/>
          </a:solidFill>
          <a:ln>
            <a:solidFill>
              <a:srgbClr val="87CB3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fr-BE" sz="2000" dirty="0" err="1">
                <a:solidFill>
                  <a:schemeClr val="tx1"/>
                </a:solidFill>
              </a:rPr>
              <a:t>Portals</a:t>
            </a:r>
            <a:endParaRPr lang="fr-BE" sz="2000" dirty="0">
              <a:solidFill>
                <a:schemeClr val="tx1"/>
              </a:solidFill>
            </a:endParaRPr>
          </a:p>
          <a:p>
            <a:pPr algn="ctr" eaLnBrk="1" hangingPunct="1">
              <a:defRPr/>
            </a:pPr>
            <a:r>
              <a:rPr lang="fr-BE" sz="2000" dirty="0">
                <a:solidFill>
                  <a:schemeClr val="tx1"/>
                </a:solidFill>
              </a:rPr>
              <a:t>(SharePoint)</a:t>
            </a:r>
            <a:endParaRPr lang="nl-NL" sz="2000" dirty="0">
              <a:solidFill>
                <a:schemeClr val="tx1"/>
              </a:solidFill>
            </a:endParaRPr>
          </a:p>
        </p:txBody>
      </p:sp>
      <p:sp>
        <p:nvSpPr>
          <p:cNvPr id="6" name="Rechthoek 5"/>
          <p:cNvSpPr/>
          <p:nvPr/>
        </p:nvSpPr>
        <p:spPr>
          <a:xfrm>
            <a:off x="3043238" y="4381500"/>
            <a:ext cx="3000375" cy="785813"/>
          </a:xfrm>
          <a:prstGeom prst="rect">
            <a:avLst/>
          </a:prstGeom>
          <a:solidFill>
            <a:schemeClr val="bg1"/>
          </a:solidFill>
          <a:ln>
            <a:solidFill>
              <a:srgbClr val="87CB3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fr-BE" sz="2000" b="1" dirty="0">
                <a:solidFill>
                  <a:srgbClr val="008000"/>
                </a:solidFill>
              </a:rPr>
              <a:t>ERP</a:t>
            </a:r>
            <a:endParaRPr lang="nl-NL" sz="2000" b="1" dirty="0">
              <a:solidFill>
                <a:srgbClr val="008000"/>
              </a:solidFill>
            </a:endParaRPr>
          </a:p>
        </p:txBody>
      </p:sp>
      <p:sp>
        <p:nvSpPr>
          <p:cNvPr id="9" name="Rechthoek 8"/>
          <p:cNvSpPr/>
          <p:nvPr/>
        </p:nvSpPr>
        <p:spPr>
          <a:xfrm>
            <a:off x="3460750" y="5314950"/>
            <a:ext cx="2357438" cy="636588"/>
          </a:xfrm>
          <a:prstGeom prst="rect">
            <a:avLst/>
          </a:prstGeom>
          <a:solidFill>
            <a:schemeClr val="bg1"/>
          </a:solidFill>
          <a:ln>
            <a:solidFill>
              <a:srgbClr val="87CB3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fr-BE" sz="2000" dirty="0">
                <a:solidFill>
                  <a:schemeClr val="tx1"/>
                </a:solidFill>
              </a:rPr>
              <a:t>BI-</a:t>
            </a:r>
            <a:r>
              <a:rPr lang="fr-BE" sz="2000" dirty="0" err="1">
                <a:solidFill>
                  <a:schemeClr val="tx1"/>
                </a:solidFill>
              </a:rPr>
              <a:t>tools</a:t>
            </a:r>
            <a:endParaRPr lang="nl-NL" sz="2000" dirty="0">
              <a:solidFill>
                <a:schemeClr val="tx1"/>
              </a:solidFill>
            </a:endParaRPr>
          </a:p>
        </p:txBody>
      </p:sp>
      <p:sp>
        <p:nvSpPr>
          <p:cNvPr id="10" name="Wolk 9"/>
          <p:cNvSpPr/>
          <p:nvPr/>
        </p:nvSpPr>
        <p:spPr>
          <a:xfrm>
            <a:off x="2344738" y="3929063"/>
            <a:ext cx="857250" cy="727075"/>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fr-BE" sz="1100" dirty="0">
                <a:solidFill>
                  <a:schemeClr val="tx1"/>
                </a:solidFill>
              </a:rPr>
              <a:t>internet</a:t>
            </a:r>
            <a:endParaRPr lang="nl-NL" sz="1100" dirty="0">
              <a:solidFill>
                <a:schemeClr val="tx1"/>
              </a:solidFill>
            </a:endParaRPr>
          </a:p>
        </p:txBody>
      </p:sp>
      <p:sp>
        <p:nvSpPr>
          <p:cNvPr id="13" name="Wolk 12"/>
          <p:cNvSpPr/>
          <p:nvPr/>
        </p:nvSpPr>
        <p:spPr>
          <a:xfrm>
            <a:off x="5902325" y="3929063"/>
            <a:ext cx="857250" cy="714375"/>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fr-BE" sz="1100" dirty="0">
                <a:solidFill>
                  <a:schemeClr val="tx1"/>
                </a:solidFill>
              </a:rPr>
              <a:t>internet</a:t>
            </a:r>
            <a:endParaRPr lang="nl-NL" sz="1100" dirty="0">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7" name="Picture 2" descr="http://www.prodware-specials.com/wp-content/uploads/2013/02/ERP+CRM-Page5.jp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5869" b="7165"/>
          <a:stretch/>
        </p:blipFill>
        <p:spPr>
          <a:xfrm>
            <a:off x="222270" y="1281113"/>
            <a:ext cx="8447086" cy="5190626"/>
          </a:xfrm>
          <a:noFill/>
        </p:spPr>
      </p:pic>
      <p:sp>
        <p:nvSpPr>
          <p:cNvPr id="67586" name="Titel 2"/>
          <p:cNvSpPr>
            <a:spLocks noGrp="1"/>
          </p:cNvSpPr>
          <p:nvPr>
            <p:ph type="title"/>
          </p:nvPr>
        </p:nvSpPr>
        <p:spPr>
          <a:xfrm>
            <a:off x="1258888" y="214313"/>
            <a:ext cx="7385050" cy="1066800"/>
          </a:xfrm>
        </p:spPr>
        <p:txBody>
          <a:bodyPr/>
          <a:lstStyle/>
          <a:p>
            <a:r>
              <a:rPr lang="nl-BE" altLang="nl-BE" dirty="0"/>
              <a:t>ERP II  ~ CRM</a:t>
            </a:r>
          </a:p>
        </p:txBody>
      </p:sp>
      <p:pic>
        <p:nvPicPr>
          <p:cNvPr id="67588" name="Afbeelding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20025" y="6305550"/>
            <a:ext cx="13239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Tekstvak 4"/>
          <p:cNvSpPr txBox="1">
            <a:spLocks noChangeArrowheads="1"/>
          </p:cNvSpPr>
          <p:nvPr/>
        </p:nvSpPr>
        <p:spPr bwMode="auto">
          <a:xfrm>
            <a:off x="8275638" y="6121400"/>
            <a:ext cx="787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nl-BE" altLang="nl-BE" b="1" i="1"/>
              <a:t>Bron</a:t>
            </a:r>
            <a:r>
              <a:rPr lang="nl-BE" altLang="nl-BE"/>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a:extLst>
              <a:ext uri="{FF2B5EF4-FFF2-40B4-BE49-F238E27FC236}">
                <a16:creationId xmlns:a16="http://schemas.microsoft.com/office/drawing/2014/main" id="{0482FEE1-26DC-4E3A-B48F-99AFC3AEFE84}"/>
              </a:ext>
            </a:extLst>
          </p:cNvPr>
          <p:cNvPicPr>
            <a:picLocks noGrp="1" noChangeAspect="1"/>
          </p:cNvPicPr>
          <p:nvPr>
            <p:ph idx="1"/>
          </p:nvPr>
        </p:nvPicPr>
        <p:blipFill>
          <a:blip r:embed="rId3"/>
          <a:stretch>
            <a:fillRect/>
          </a:stretch>
        </p:blipFill>
        <p:spPr>
          <a:xfrm>
            <a:off x="155800" y="1844824"/>
            <a:ext cx="8988200" cy="2952328"/>
          </a:xfrm>
          <a:prstGeom prst="rect">
            <a:avLst/>
          </a:prstGeom>
        </p:spPr>
      </p:pic>
      <p:sp>
        <p:nvSpPr>
          <p:cNvPr id="3" name="Titel 2">
            <a:extLst>
              <a:ext uri="{FF2B5EF4-FFF2-40B4-BE49-F238E27FC236}">
                <a16:creationId xmlns:a16="http://schemas.microsoft.com/office/drawing/2014/main" id="{1E3D4976-9A37-4713-9740-EFC7DA160DB0}"/>
              </a:ext>
            </a:extLst>
          </p:cNvPr>
          <p:cNvSpPr>
            <a:spLocks noGrp="1"/>
          </p:cNvSpPr>
          <p:nvPr>
            <p:ph type="title"/>
          </p:nvPr>
        </p:nvSpPr>
        <p:spPr/>
        <p:txBody>
          <a:bodyPr/>
          <a:lstStyle/>
          <a:p>
            <a:r>
              <a:rPr lang="nl-BE" dirty="0"/>
              <a:t>MS Dynamics 365</a:t>
            </a:r>
          </a:p>
        </p:txBody>
      </p:sp>
    </p:spTree>
    <p:extLst>
      <p:ext uri="{BB962C8B-B14F-4D97-AF65-F5344CB8AC3E}">
        <p14:creationId xmlns:p14="http://schemas.microsoft.com/office/powerpoint/2010/main" val="2556382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el 1"/>
          <p:cNvSpPr>
            <a:spLocks noGrp="1"/>
          </p:cNvSpPr>
          <p:nvPr>
            <p:ph type="title"/>
          </p:nvPr>
        </p:nvSpPr>
        <p:spPr>
          <a:xfrm>
            <a:off x="1258888" y="214313"/>
            <a:ext cx="7385050" cy="1066800"/>
          </a:xfrm>
        </p:spPr>
        <p:txBody>
          <a:bodyPr/>
          <a:lstStyle/>
          <a:p>
            <a:pPr eaLnBrk="1" hangingPunct="1"/>
            <a:r>
              <a:rPr lang="nl-NL" altLang="nl-BE"/>
              <a:t>De puzzel</a:t>
            </a:r>
          </a:p>
        </p:txBody>
      </p:sp>
      <p:graphicFrame>
        <p:nvGraphicFramePr>
          <p:cNvPr id="7" name="Tijdelijke aanduiding voor inhoud 8"/>
          <p:cNvGraphicFramePr>
            <a:graphicFrameLocks/>
          </p:cNvGraphicFramePr>
          <p:nvPr/>
        </p:nvGraphicFramePr>
        <p:xfrm>
          <a:off x="266700" y="2205038"/>
          <a:ext cx="8610600" cy="2724150"/>
        </p:xfrm>
        <a:graphic>
          <a:graphicData uri="http://schemas.openxmlformats.org/drawingml/2006/table">
            <a:tbl>
              <a:tblPr firstRow="1" bandRow="1">
                <a:tableStyleId>{5C22544A-7EE6-4342-B048-85BDC9FD1C3A}</a:tableStyleId>
              </a:tblPr>
              <a:tblGrid>
                <a:gridCol w="2793145">
                  <a:extLst>
                    <a:ext uri="{9D8B030D-6E8A-4147-A177-3AD203B41FA5}">
                      <a16:colId xmlns:a16="http://schemas.microsoft.com/office/drawing/2014/main" val="20000"/>
                    </a:ext>
                  </a:extLst>
                </a:gridCol>
                <a:gridCol w="2736281">
                  <a:extLst>
                    <a:ext uri="{9D8B030D-6E8A-4147-A177-3AD203B41FA5}">
                      <a16:colId xmlns:a16="http://schemas.microsoft.com/office/drawing/2014/main" val="20001"/>
                    </a:ext>
                  </a:extLst>
                </a:gridCol>
                <a:gridCol w="3081174">
                  <a:extLst>
                    <a:ext uri="{9D8B030D-6E8A-4147-A177-3AD203B41FA5}">
                      <a16:colId xmlns:a16="http://schemas.microsoft.com/office/drawing/2014/main" val="20002"/>
                    </a:ext>
                  </a:extLst>
                </a:gridCol>
              </a:tblGrid>
              <a:tr h="674355">
                <a:tc>
                  <a:txBody>
                    <a:bodyPr/>
                    <a:lstStyle/>
                    <a:p>
                      <a:pPr marL="0" algn="ctr" rtl="0" eaLnBrk="1" latinLnBrk="0" hangingPunct="1"/>
                      <a:r>
                        <a:rPr kumimoji="0" lang="fr-BE" sz="2000" b="0" kern="1200" dirty="0" err="1">
                          <a:solidFill>
                            <a:schemeClr val="dk1"/>
                          </a:solidFill>
                          <a:latin typeface="+mn-lt"/>
                          <a:ea typeface="+mn-ea"/>
                          <a:cs typeface="+mn-cs"/>
                        </a:rPr>
                        <a:t>Order</a:t>
                      </a:r>
                      <a:r>
                        <a:rPr kumimoji="0" lang="fr-BE" sz="2000" b="0" kern="1200" dirty="0">
                          <a:solidFill>
                            <a:schemeClr val="dk1"/>
                          </a:solidFill>
                          <a:latin typeface="+mn-lt"/>
                          <a:ea typeface="+mn-ea"/>
                          <a:cs typeface="+mn-cs"/>
                        </a:rPr>
                        <a:t> to cash</a:t>
                      </a:r>
                      <a:endParaRPr kumimoji="0" lang="nl-NL" sz="2000" b="0" kern="1200" dirty="0">
                        <a:solidFill>
                          <a:schemeClr val="dk1"/>
                        </a:solidFill>
                        <a:latin typeface="+mn-lt"/>
                        <a:ea typeface="+mn-ea"/>
                        <a:cs typeface="+mn-cs"/>
                      </a:endParaRPr>
                    </a:p>
                  </a:txBody>
                  <a:tcPr marL="122485" marR="122485"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fr-BE" sz="2000" b="0" kern="1200" dirty="0" err="1">
                          <a:solidFill>
                            <a:schemeClr val="dk1"/>
                          </a:solidFill>
                          <a:latin typeface="+mn-lt"/>
                          <a:ea typeface="+mn-ea"/>
                          <a:cs typeface="+mn-cs"/>
                        </a:rPr>
                        <a:t>Hana</a:t>
                      </a:r>
                      <a:endParaRPr kumimoji="0" lang="nl-NL" sz="2000" b="0" kern="1200" dirty="0">
                        <a:solidFill>
                          <a:schemeClr val="dk1"/>
                        </a:solidFill>
                        <a:latin typeface="+mn-lt"/>
                        <a:ea typeface="+mn-ea"/>
                        <a:cs typeface="+mn-cs"/>
                      </a:endParaRPr>
                    </a:p>
                  </a:txBody>
                  <a:tcPr marL="122485" marR="122485"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rtl="0" eaLnBrk="1" latinLnBrk="0" hangingPunct="1"/>
                      <a:r>
                        <a:rPr kumimoji="0" lang="fr-BE" sz="2000" b="0" kern="1200" dirty="0">
                          <a:solidFill>
                            <a:schemeClr val="dk1"/>
                          </a:solidFill>
                          <a:latin typeface="+mn-lt"/>
                          <a:ea typeface="+mn-ea"/>
                          <a:cs typeface="+mn-cs"/>
                        </a:rPr>
                        <a:t>Oracle </a:t>
                      </a:r>
                      <a:r>
                        <a:rPr kumimoji="0" lang="fr-BE" sz="2000" b="0" kern="1200" dirty="0" err="1">
                          <a:solidFill>
                            <a:schemeClr val="dk1"/>
                          </a:solidFill>
                          <a:latin typeface="+mn-lt"/>
                          <a:ea typeface="+mn-ea"/>
                          <a:cs typeface="+mn-cs"/>
                        </a:rPr>
                        <a:t>JDEdwards</a:t>
                      </a:r>
                      <a:endParaRPr kumimoji="0" lang="nl-NL" sz="2000" b="0" kern="1200" dirty="0">
                        <a:solidFill>
                          <a:schemeClr val="dk1"/>
                        </a:solidFill>
                        <a:latin typeface="+mn-lt"/>
                        <a:ea typeface="+mn-ea"/>
                        <a:cs typeface="+mn-cs"/>
                      </a:endParaRPr>
                    </a:p>
                  </a:txBody>
                  <a:tcPr marL="122485" marR="122485"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701085">
                <a:tc>
                  <a:txBody>
                    <a:bodyPr/>
                    <a:lstStyle/>
                    <a:p>
                      <a:pPr algn="ctr"/>
                      <a:r>
                        <a:rPr lang="fr-BE" sz="2000" dirty="0" err="1"/>
                        <a:t>Walldorf</a:t>
                      </a:r>
                      <a:r>
                        <a:rPr lang="fr-BE" sz="2000" dirty="0"/>
                        <a:t> </a:t>
                      </a:r>
                      <a:r>
                        <a:rPr lang="fr-BE" sz="2000" dirty="0" err="1"/>
                        <a:t>Duitsland</a:t>
                      </a:r>
                      <a:endParaRPr lang="nl-NL" sz="2000" dirty="0"/>
                    </a:p>
                  </a:txBody>
                  <a:tcPr marL="122485" marR="122485"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BE" sz="2000" dirty="0" err="1"/>
                        <a:t>Warehouse</a:t>
                      </a:r>
                      <a:br>
                        <a:rPr lang="fr-BE" sz="2000" dirty="0"/>
                      </a:br>
                      <a:r>
                        <a:rPr lang="fr-BE" sz="2000" dirty="0"/>
                        <a:t>management</a:t>
                      </a:r>
                      <a:endParaRPr lang="nl-NL" sz="2000" dirty="0"/>
                    </a:p>
                  </a:txBody>
                  <a:tcPr marL="122485" marR="122485"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BE" sz="2000" dirty="0"/>
                        <a:t>Business </a:t>
                      </a:r>
                      <a:r>
                        <a:rPr lang="fr-BE" sz="2000" dirty="0" err="1"/>
                        <a:t>Objects</a:t>
                      </a:r>
                      <a:endParaRPr lang="nl-NL" sz="2000" dirty="0"/>
                    </a:p>
                  </a:txBody>
                  <a:tcPr marL="122485" marR="122485"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74355">
                <a:tc>
                  <a:txBody>
                    <a:bodyPr/>
                    <a:lstStyle/>
                    <a:p>
                      <a:pPr algn="ctr"/>
                      <a:r>
                        <a:rPr lang="nl-NL" sz="2000" dirty="0"/>
                        <a:t>Sage</a:t>
                      </a:r>
                    </a:p>
                  </a:txBody>
                  <a:tcPr marL="122485" marR="122485"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BE" sz="2000" dirty="0" err="1"/>
                        <a:t>Infor</a:t>
                      </a:r>
                      <a:endParaRPr lang="nl-NL" sz="2000" dirty="0"/>
                    </a:p>
                  </a:txBody>
                  <a:tcPr marL="122485" marR="122485"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BE" sz="2000" dirty="0" err="1"/>
                        <a:t>Make</a:t>
                      </a:r>
                      <a:r>
                        <a:rPr lang="fr-BE" sz="2000" baseline="0" dirty="0"/>
                        <a:t> to </a:t>
                      </a:r>
                      <a:r>
                        <a:rPr lang="fr-BE" sz="2000" baseline="0" dirty="0" err="1"/>
                        <a:t>order</a:t>
                      </a:r>
                      <a:endParaRPr lang="nl-NL" sz="2000" dirty="0"/>
                    </a:p>
                  </a:txBody>
                  <a:tcPr marL="122485" marR="122485"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74355">
                <a:tc>
                  <a:txBody>
                    <a:bodyPr/>
                    <a:lstStyle/>
                    <a:p>
                      <a:pPr algn="ctr"/>
                      <a:r>
                        <a:rPr lang="fr-BE" sz="2000" dirty="0"/>
                        <a:t>ABAP</a:t>
                      </a:r>
                      <a:endParaRPr lang="nl-NL" sz="2000" dirty="0"/>
                    </a:p>
                  </a:txBody>
                  <a:tcPr marL="122485" marR="122485"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BE" sz="2000" dirty="0"/>
                        <a:t>Procure</a:t>
                      </a:r>
                      <a:r>
                        <a:rPr lang="fr-BE" sz="2000" baseline="0" dirty="0"/>
                        <a:t> to </a:t>
                      </a:r>
                      <a:r>
                        <a:rPr lang="fr-BE" sz="2000" baseline="0" dirty="0" err="1"/>
                        <a:t>pay</a:t>
                      </a:r>
                      <a:endParaRPr lang="nl-NL" sz="2000" dirty="0"/>
                    </a:p>
                  </a:txBody>
                  <a:tcPr marL="122485" marR="122485"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BE" sz="2000" dirty="0"/>
                        <a:t>Microsoft Dynamics</a:t>
                      </a:r>
                      <a:endParaRPr lang="nl-NL" sz="2000" dirty="0"/>
                    </a:p>
                  </a:txBody>
                  <a:tcPr marL="122485" marR="122485"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pic>
        <p:nvPicPr>
          <p:cNvPr id="3" name="Afbeelding 2"/>
          <p:cNvPicPr>
            <a:picLocks noChangeAspect="1"/>
          </p:cNvPicPr>
          <p:nvPr/>
        </p:nvPicPr>
        <p:blipFill>
          <a:blip r:embed="rId2"/>
          <a:stretch>
            <a:fillRect/>
          </a:stretch>
        </p:blipFill>
        <p:spPr>
          <a:xfrm>
            <a:off x="4572000" y="343558"/>
            <a:ext cx="3898907" cy="808310"/>
          </a:xfrm>
          <a:prstGeom prst="rect">
            <a:avLst/>
          </a:prstGeom>
          <a:scene3d>
            <a:camera prst="orthographicFront"/>
            <a:lightRig rig="threePt" dir="t"/>
          </a:scene3d>
          <a:sp3d contourW="12700">
            <a:contourClr>
              <a:schemeClr val="bg1"/>
            </a:contourClr>
          </a:sp3d>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Tijdelijke aanduiding voor inhoud 3"/>
          <p:cNvPicPr>
            <a:picLocks noGrp="1" noChangeAspect="1"/>
          </p:cNvPicPr>
          <p:nvPr>
            <p:ph idx="1"/>
          </p:nvPr>
        </p:nvPicPr>
        <p:blipFill>
          <a:blip r:embed="rId2">
            <a:extLst>
              <a:ext uri="{28A0092B-C50C-407E-A947-70E740481C1C}">
                <a14:useLocalDpi xmlns:a14="http://schemas.microsoft.com/office/drawing/2010/main" val="0"/>
              </a:ext>
            </a:extLst>
          </a:blip>
          <a:srcRect l="3076" t="4332" r="1567"/>
          <a:stretch>
            <a:fillRect/>
          </a:stretch>
        </p:blipFill>
        <p:spPr>
          <a:xfrm>
            <a:off x="632296" y="1144550"/>
            <a:ext cx="7415535" cy="5297564"/>
          </a:xfrm>
        </p:spPr>
      </p:pic>
      <p:sp>
        <p:nvSpPr>
          <p:cNvPr id="68611" name="Titel 2"/>
          <p:cNvSpPr>
            <a:spLocks noGrp="1"/>
          </p:cNvSpPr>
          <p:nvPr>
            <p:ph type="title"/>
          </p:nvPr>
        </p:nvSpPr>
        <p:spPr>
          <a:xfrm>
            <a:off x="1258888" y="214313"/>
            <a:ext cx="7385050" cy="1066800"/>
          </a:xfrm>
        </p:spPr>
        <p:txBody>
          <a:bodyPr/>
          <a:lstStyle/>
          <a:p>
            <a:r>
              <a:rPr lang="nl-BE" altLang="nl-BE"/>
              <a:t>ERP II  ~ BI</a:t>
            </a:r>
          </a:p>
        </p:txBody>
      </p:sp>
      <p:pic>
        <p:nvPicPr>
          <p:cNvPr id="68612" name="Afbeelding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20025" y="6305550"/>
            <a:ext cx="13239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Tekstvak 5"/>
          <p:cNvSpPr txBox="1">
            <a:spLocks noChangeArrowheads="1"/>
          </p:cNvSpPr>
          <p:nvPr/>
        </p:nvSpPr>
        <p:spPr bwMode="auto">
          <a:xfrm>
            <a:off x="8275638" y="6121400"/>
            <a:ext cx="787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nl-BE" altLang="nl-BE" b="1" i="1"/>
              <a:t>Bron</a:t>
            </a:r>
            <a:r>
              <a:rPr lang="nl-BE" altLang="nl-BE"/>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el 2"/>
          <p:cNvSpPr>
            <a:spLocks noGrp="1"/>
          </p:cNvSpPr>
          <p:nvPr>
            <p:ph type="title"/>
          </p:nvPr>
        </p:nvSpPr>
        <p:spPr>
          <a:xfrm>
            <a:off x="1258888" y="214313"/>
            <a:ext cx="7385050" cy="1066800"/>
          </a:xfrm>
        </p:spPr>
        <p:txBody>
          <a:bodyPr/>
          <a:lstStyle/>
          <a:p>
            <a:r>
              <a:rPr lang="nl-BE" altLang="nl-BE"/>
              <a:t>ERP II  ~ Portals  ~ SCM</a:t>
            </a:r>
          </a:p>
        </p:txBody>
      </p:sp>
      <p:pic>
        <p:nvPicPr>
          <p:cNvPr id="69635" name="Afbeelding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20025" y="6305550"/>
            <a:ext cx="13239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ekstvak 7"/>
          <p:cNvSpPr txBox="1">
            <a:spLocks noChangeArrowheads="1"/>
          </p:cNvSpPr>
          <p:nvPr/>
        </p:nvSpPr>
        <p:spPr bwMode="auto">
          <a:xfrm>
            <a:off x="8275638" y="6121400"/>
            <a:ext cx="787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nl-BE" altLang="nl-BE" b="1" i="1"/>
              <a:t>Bron</a:t>
            </a:r>
            <a:r>
              <a:rPr lang="nl-BE" altLang="nl-BE"/>
              <a:t>:</a:t>
            </a:r>
          </a:p>
        </p:txBody>
      </p:sp>
      <p:pic>
        <p:nvPicPr>
          <p:cNvPr id="69637" name="Tijdelijke aanduiding voor inhoud 5"/>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738982" y="1369654"/>
            <a:ext cx="7308850" cy="5000625"/>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el 2"/>
          <p:cNvSpPr>
            <a:spLocks noGrp="1"/>
          </p:cNvSpPr>
          <p:nvPr>
            <p:ph type="title"/>
          </p:nvPr>
        </p:nvSpPr>
        <p:spPr>
          <a:xfrm>
            <a:off x="1258888" y="214313"/>
            <a:ext cx="7385050" cy="1066800"/>
          </a:xfrm>
        </p:spPr>
        <p:txBody>
          <a:bodyPr/>
          <a:lstStyle/>
          <a:p>
            <a:pPr eaLnBrk="1" hangingPunct="1"/>
            <a:r>
              <a:rPr lang="nl-BE" altLang="nl-BE" sz="3200"/>
              <a:t>Groeiende of stagnerende markt?</a:t>
            </a:r>
          </a:p>
        </p:txBody>
      </p:sp>
      <p:pic>
        <p:nvPicPr>
          <p:cNvPr id="3074" name="Picture 2" descr="Afbeeldingsresultaat voor enterprise application software forecast gartner">
            <a:extLst>
              <a:ext uri="{FF2B5EF4-FFF2-40B4-BE49-F238E27FC236}">
                <a16:creationId xmlns:a16="http://schemas.microsoft.com/office/drawing/2014/main" id="{3FCF1CFC-06D2-446D-ACF5-952E2B82F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412776"/>
            <a:ext cx="8143854" cy="4760479"/>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D4172166-EE30-4874-A4D2-2056861E0665}"/>
              </a:ext>
            </a:extLst>
          </p:cNvPr>
          <p:cNvSpPr txBox="1"/>
          <p:nvPr/>
        </p:nvSpPr>
        <p:spPr>
          <a:xfrm>
            <a:off x="7164288" y="5921368"/>
            <a:ext cx="1372492" cy="276999"/>
          </a:xfrm>
          <a:prstGeom prst="rect">
            <a:avLst/>
          </a:prstGeom>
          <a:noFill/>
        </p:spPr>
        <p:txBody>
          <a:bodyPr wrap="none" rtlCol="0">
            <a:spAutoFit/>
          </a:bodyPr>
          <a:lstStyle/>
          <a:p>
            <a:r>
              <a:rPr lang="nl-BE" sz="1200" b="1" dirty="0">
                <a:latin typeface="+mj-lt"/>
              </a:rPr>
              <a:t>Bron: Gartner</a:t>
            </a:r>
          </a:p>
        </p:txBody>
      </p:sp>
    </p:spTree>
    <p:extLst>
      <p:ext uri="{BB962C8B-B14F-4D97-AF65-F5344CB8AC3E}">
        <p14:creationId xmlns:p14="http://schemas.microsoft.com/office/powerpoint/2010/main" val="2735706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jdelijke aanduiding voor inhoud 1"/>
          <p:cNvSpPr>
            <a:spLocks noGrp="1"/>
          </p:cNvSpPr>
          <p:nvPr>
            <p:ph idx="1"/>
          </p:nvPr>
        </p:nvSpPr>
        <p:spPr>
          <a:xfrm>
            <a:off x="428625" y="1428750"/>
            <a:ext cx="8229600" cy="5000625"/>
          </a:xfrm>
        </p:spPr>
        <p:txBody>
          <a:bodyPr/>
          <a:lstStyle/>
          <a:p>
            <a:pPr eaLnBrk="1" hangingPunct="1"/>
            <a:r>
              <a:rPr lang="nl-BE" altLang="nl-BE" dirty="0"/>
              <a:t>Onderzoek naar IT-prioriteiten 2016-2017 door Smart Business </a:t>
            </a:r>
            <a:r>
              <a:rPr lang="nl-BE" altLang="nl-BE" dirty="0" err="1"/>
              <a:t>Strategies</a:t>
            </a:r>
            <a:r>
              <a:rPr lang="nl-BE" altLang="nl-BE" dirty="0"/>
              <a:t> en Smartbiz.be bij Belgische </a:t>
            </a:r>
            <a:r>
              <a:rPr lang="nl-BE" altLang="nl-BE" dirty="0" err="1"/>
              <a:t>CIO’s</a:t>
            </a:r>
            <a:r>
              <a:rPr lang="nl-BE" altLang="nl-BE" dirty="0"/>
              <a:t> </a:t>
            </a:r>
          </a:p>
        </p:txBody>
      </p:sp>
      <p:sp>
        <p:nvSpPr>
          <p:cNvPr id="73731" name="Titel 2"/>
          <p:cNvSpPr>
            <a:spLocks noGrp="1"/>
          </p:cNvSpPr>
          <p:nvPr>
            <p:ph type="title"/>
          </p:nvPr>
        </p:nvSpPr>
        <p:spPr>
          <a:xfrm>
            <a:off x="1258888" y="214313"/>
            <a:ext cx="7385050" cy="1066800"/>
          </a:xfrm>
        </p:spPr>
        <p:txBody>
          <a:bodyPr/>
          <a:lstStyle/>
          <a:p>
            <a:pPr eaLnBrk="1" hangingPunct="1"/>
            <a:r>
              <a:rPr lang="nl-BE" altLang="nl-BE" sz="3200"/>
              <a:t>Groeiende of stagnerende markt?</a:t>
            </a:r>
          </a:p>
        </p:txBody>
      </p:sp>
      <p:pic>
        <p:nvPicPr>
          <p:cNvPr id="2" name="Afbeelding 1">
            <a:extLst>
              <a:ext uri="{FF2B5EF4-FFF2-40B4-BE49-F238E27FC236}">
                <a16:creationId xmlns:a16="http://schemas.microsoft.com/office/drawing/2014/main" id="{902FE759-7FC6-4463-AD0D-24B170E99B40}"/>
              </a:ext>
            </a:extLst>
          </p:cNvPr>
          <p:cNvPicPr>
            <a:picLocks noChangeAspect="1"/>
          </p:cNvPicPr>
          <p:nvPr/>
        </p:nvPicPr>
        <p:blipFill>
          <a:blip r:embed="rId2"/>
          <a:stretch>
            <a:fillRect/>
          </a:stretch>
        </p:blipFill>
        <p:spPr>
          <a:xfrm>
            <a:off x="827584" y="2876691"/>
            <a:ext cx="4536504" cy="3552684"/>
          </a:xfrm>
          <a:prstGeom prst="rect">
            <a:avLst/>
          </a:prstGeom>
        </p:spPr>
      </p:pic>
      <p:sp>
        <p:nvSpPr>
          <p:cNvPr id="3" name="Rechthoek 2">
            <a:extLst>
              <a:ext uri="{FF2B5EF4-FFF2-40B4-BE49-F238E27FC236}">
                <a16:creationId xmlns:a16="http://schemas.microsoft.com/office/drawing/2014/main" id="{57B801CD-3765-4DBD-A919-0D2FA81AA845}"/>
              </a:ext>
            </a:extLst>
          </p:cNvPr>
          <p:cNvSpPr/>
          <p:nvPr/>
        </p:nvSpPr>
        <p:spPr>
          <a:xfrm>
            <a:off x="827584" y="4077072"/>
            <a:ext cx="4536504" cy="648072"/>
          </a:xfrm>
          <a:prstGeom prst="rect">
            <a:avLst/>
          </a:prstGeom>
          <a:noFill/>
          <a:ln>
            <a:solidFill>
              <a:srgbClr val="87CB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extLst>
              <a:ext uri="{FF2B5EF4-FFF2-40B4-BE49-F238E27FC236}">
                <a16:creationId xmlns:a16="http://schemas.microsoft.com/office/drawing/2014/main" id="{AFE1D126-98DC-4330-9B4E-BCD15FAFC0F3}"/>
              </a:ext>
            </a:extLst>
          </p:cNvPr>
          <p:cNvSpPr/>
          <p:nvPr/>
        </p:nvSpPr>
        <p:spPr>
          <a:xfrm>
            <a:off x="834669" y="5157192"/>
            <a:ext cx="4536504" cy="216024"/>
          </a:xfrm>
          <a:prstGeom prst="rect">
            <a:avLst/>
          </a:prstGeom>
          <a:noFill/>
          <a:ln>
            <a:solidFill>
              <a:srgbClr val="87CB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 name="Tekstvak 4">
            <a:extLst>
              <a:ext uri="{FF2B5EF4-FFF2-40B4-BE49-F238E27FC236}">
                <a16:creationId xmlns:a16="http://schemas.microsoft.com/office/drawing/2014/main" id="{64923E4E-B593-438D-B67F-3384F7EF2074}"/>
              </a:ext>
            </a:extLst>
          </p:cNvPr>
          <p:cNvSpPr txBox="1"/>
          <p:nvPr/>
        </p:nvSpPr>
        <p:spPr>
          <a:xfrm>
            <a:off x="5763047" y="4078813"/>
            <a:ext cx="1728192" cy="646331"/>
          </a:xfrm>
          <a:prstGeom prst="rect">
            <a:avLst/>
          </a:prstGeom>
          <a:noFill/>
        </p:spPr>
        <p:txBody>
          <a:bodyPr wrap="square" rtlCol="0">
            <a:spAutoFit/>
          </a:bodyPr>
          <a:lstStyle/>
          <a:p>
            <a:r>
              <a:rPr lang="nl-BE" sz="3600" b="1" dirty="0">
                <a:solidFill>
                  <a:srgbClr val="87CB3D"/>
                </a:solidFill>
              </a:rPr>
              <a:t>BIT</a:t>
            </a:r>
          </a:p>
        </p:txBody>
      </p:sp>
      <p:sp>
        <p:nvSpPr>
          <p:cNvPr id="12" name="Tekstvak 11">
            <a:extLst>
              <a:ext uri="{FF2B5EF4-FFF2-40B4-BE49-F238E27FC236}">
                <a16:creationId xmlns:a16="http://schemas.microsoft.com/office/drawing/2014/main" id="{C1EA0CA7-5417-48F1-9552-83975B7E5BB4}"/>
              </a:ext>
            </a:extLst>
          </p:cNvPr>
          <p:cNvSpPr txBox="1"/>
          <p:nvPr/>
        </p:nvSpPr>
        <p:spPr>
          <a:xfrm>
            <a:off x="4929385" y="6478223"/>
            <a:ext cx="4214615" cy="276999"/>
          </a:xfrm>
          <a:prstGeom prst="rect">
            <a:avLst/>
          </a:prstGeom>
          <a:noFill/>
        </p:spPr>
        <p:txBody>
          <a:bodyPr wrap="none" rtlCol="0">
            <a:spAutoFit/>
          </a:bodyPr>
          <a:lstStyle/>
          <a:p>
            <a:r>
              <a:rPr lang="nl-BE" sz="1200" b="1" dirty="0">
                <a:latin typeface="+mj-lt"/>
              </a:rPr>
              <a:t>Bron: ICT jaarboek 2016-2017 Smart Business</a:t>
            </a:r>
          </a:p>
        </p:txBody>
      </p:sp>
    </p:spTree>
    <p:extLst>
      <p:ext uri="{BB962C8B-B14F-4D97-AF65-F5344CB8AC3E}">
        <p14:creationId xmlns:p14="http://schemas.microsoft.com/office/powerpoint/2010/main" val="1485345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Voordelen op vlak van IT</a:t>
            </a:r>
          </a:p>
        </p:txBody>
      </p:sp>
      <p:graphicFrame>
        <p:nvGraphicFramePr>
          <p:cNvPr id="4" name="Tijdelijke aanduiding voor inhoud 3"/>
          <p:cNvGraphicFramePr>
            <a:graphicFrameLocks noGrp="1"/>
          </p:cNvGraphicFramePr>
          <p:nvPr>
            <p:ph idx="1"/>
            <p:extLst>
              <p:ext uri="{D42A27DB-BD31-4B8C-83A1-F6EECF244321}">
                <p14:modId xmlns:p14="http://schemas.microsoft.com/office/powerpoint/2010/main" val="854906349"/>
              </p:ext>
            </p:extLst>
          </p:nvPr>
        </p:nvGraphicFramePr>
        <p:xfrm>
          <a:off x="397199" y="1346267"/>
          <a:ext cx="8567289" cy="5015380"/>
        </p:xfrm>
        <a:graphic>
          <a:graphicData uri="http://schemas.openxmlformats.org/drawingml/2006/table">
            <a:tbl>
              <a:tblPr firstRow="1" bandRow="1">
                <a:tableStyleId>{5C22544A-7EE6-4342-B048-85BDC9FD1C3A}</a:tableStyleId>
              </a:tblPr>
              <a:tblGrid>
                <a:gridCol w="2086569">
                  <a:extLst>
                    <a:ext uri="{9D8B030D-6E8A-4147-A177-3AD203B41FA5}">
                      <a16:colId xmlns:a16="http://schemas.microsoft.com/office/drawing/2014/main" val="2243405738"/>
                    </a:ext>
                  </a:extLst>
                </a:gridCol>
                <a:gridCol w="3624957">
                  <a:extLst>
                    <a:ext uri="{9D8B030D-6E8A-4147-A177-3AD203B41FA5}">
                      <a16:colId xmlns:a16="http://schemas.microsoft.com/office/drawing/2014/main" val="2016904421"/>
                    </a:ext>
                  </a:extLst>
                </a:gridCol>
                <a:gridCol w="2855763">
                  <a:extLst>
                    <a:ext uri="{9D8B030D-6E8A-4147-A177-3AD203B41FA5}">
                      <a16:colId xmlns:a16="http://schemas.microsoft.com/office/drawing/2014/main" val="1838593738"/>
                    </a:ext>
                  </a:extLst>
                </a:gridCol>
              </a:tblGrid>
              <a:tr h="235156">
                <a:tc>
                  <a:txBody>
                    <a:bodyPr/>
                    <a:lstStyle/>
                    <a:p>
                      <a:endParaRPr lang="nl-BE" sz="1500" dirty="0"/>
                    </a:p>
                  </a:txBody>
                  <a:tcPr marL="71711" marR="71711" marT="35855" marB="35855"/>
                </a:tc>
                <a:tc>
                  <a:txBody>
                    <a:bodyPr/>
                    <a:lstStyle/>
                    <a:p>
                      <a:r>
                        <a:rPr lang="nl-BE" sz="1500" dirty="0">
                          <a:solidFill>
                            <a:srgbClr val="87CB3D"/>
                          </a:solidFill>
                        </a:rPr>
                        <a:t>Voor ERP</a:t>
                      </a:r>
                    </a:p>
                  </a:txBody>
                  <a:tcPr marL="71711" marR="71711" marT="35855" marB="35855"/>
                </a:tc>
                <a:tc>
                  <a:txBody>
                    <a:bodyPr/>
                    <a:lstStyle/>
                    <a:p>
                      <a:r>
                        <a:rPr lang="nl-BE" sz="1500" dirty="0">
                          <a:solidFill>
                            <a:srgbClr val="87CB3D"/>
                          </a:solidFill>
                        </a:rPr>
                        <a:t>Na ERP</a:t>
                      </a:r>
                    </a:p>
                  </a:txBody>
                  <a:tcPr marL="71711" marR="71711" marT="35855" marB="35855"/>
                </a:tc>
                <a:extLst>
                  <a:ext uri="{0D108BD9-81ED-4DB2-BD59-A6C34878D82A}">
                    <a16:rowId xmlns:a16="http://schemas.microsoft.com/office/drawing/2014/main" val="3305303091"/>
                  </a:ext>
                </a:extLst>
              </a:tr>
              <a:tr h="294811">
                <a:tc>
                  <a:txBody>
                    <a:bodyPr/>
                    <a:lstStyle/>
                    <a:p>
                      <a:r>
                        <a:rPr lang="nl-BE" sz="1500" dirty="0"/>
                        <a:t>Informatiesystemen</a:t>
                      </a:r>
                    </a:p>
                  </a:txBody>
                  <a:tcPr marL="71711" marR="71711" marT="35855" marB="35855"/>
                </a:tc>
                <a:tc>
                  <a:txBody>
                    <a:bodyPr/>
                    <a:lstStyle/>
                    <a:p>
                      <a:r>
                        <a:rPr lang="nl-BE" sz="1500" dirty="0"/>
                        <a:t>Stand-</a:t>
                      </a:r>
                      <a:r>
                        <a:rPr lang="nl-BE" sz="1500" dirty="0" err="1"/>
                        <a:t>alonesystemen</a:t>
                      </a:r>
                      <a:endParaRPr lang="nl-BE" sz="1500" dirty="0"/>
                    </a:p>
                  </a:txBody>
                  <a:tcPr marL="71711" marR="71711" marT="35855" marB="35855"/>
                </a:tc>
                <a:tc>
                  <a:txBody>
                    <a:bodyPr/>
                    <a:lstStyle/>
                    <a:p>
                      <a:r>
                        <a:rPr lang="nl-BE" sz="1500" dirty="0"/>
                        <a:t>Geïntegreerde systemen</a:t>
                      </a:r>
                    </a:p>
                  </a:txBody>
                  <a:tcPr marL="71711" marR="71711" marT="35855" marB="35855"/>
                </a:tc>
                <a:extLst>
                  <a:ext uri="{0D108BD9-81ED-4DB2-BD59-A6C34878D82A}">
                    <a16:rowId xmlns:a16="http://schemas.microsoft.com/office/drawing/2014/main" val="2237434968"/>
                  </a:ext>
                </a:extLst>
              </a:tr>
              <a:tr h="932240">
                <a:tc>
                  <a:txBody>
                    <a:bodyPr/>
                    <a:lstStyle/>
                    <a:p>
                      <a:r>
                        <a:rPr lang="nl-BE" sz="1500" dirty="0"/>
                        <a:t>Coördinatie</a:t>
                      </a:r>
                    </a:p>
                  </a:txBody>
                  <a:tcPr marL="71711" marR="71711" marT="35855" marB="35855"/>
                </a:tc>
                <a:tc>
                  <a:txBody>
                    <a:bodyPr/>
                    <a:lstStyle/>
                    <a:p>
                      <a:r>
                        <a:rPr lang="nl-BE" sz="1500" dirty="0"/>
                        <a:t>Ontbreken van coördinatie tussen bedrijfsonderdelen (bijvoorbeeld fabricage en verkoop)</a:t>
                      </a:r>
                    </a:p>
                  </a:txBody>
                  <a:tcPr marL="71711" marR="71711" marT="35855" marB="35855"/>
                </a:tc>
                <a:tc>
                  <a:txBody>
                    <a:bodyPr/>
                    <a:lstStyle/>
                    <a:p>
                      <a:r>
                        <a:rPr lang="nl-BE" sz="1500" dirty="0"/>
                        <a:t>Ondersteunt coördinatie tussen bedrijfsonderdelen</a:t>
                      </a:r>
                    </a:p>
                  </a:txBody>
                  <a:tcPr marL="71711" marR="71711" marT="35855" marB="35855"/>
                </a:tc>
                <a:extLst>
                  <a:ext uri="{0D108BD9-81ED-4DB2-BD59-A6C34878D82A}">
                    <a16:rowId xmlns:a16="http://schemas.microsoft.com/office/drawing/2014/main" val="584966251"/>
                  </a:ext>
                </a:extLst>
              </a:tr>
              <a:tr h="1362505">
                <a:tc>
                  <a:txBody>
                    <a:bodyPr/>
                    <a:lstStyle/>
                    <a:p>
                      <a:r>
                        <a:rPr lang="nl-BE" sz="1500" dirty="0"/>
                        <a:t>Databases</a:t>
                      </a:r>
                    </a:p>
                  </a:txBody>
                  <a:tcPr marL="71711" marR="71711" marT="35855" marB="35855"/>
                </a:tc>
                <a:tc>
                  <a:txBody>
                    <a:bodyPr/>
                    <a:lstStyle/>
                    <a:p>
                      <a:r>
                        <a:rPr lang="nl-BE" sz="1500" dirty="0"/>
                        <a:t>Niet-geïntegreerde gegevens; gegevens hebben verschillende betekenissen (bijvoorbeeld klant); inconsistente gegevensdefinities</a:t>
                      </a:r>
                    </a:p>
                  </a:txBody>
                  <a:tcPr marL="71711" marR="71711" marT="35855" marB="35855"/>
                </a:tc>
                <a:tc>
                  <a:txBody>
                    <a:bodyPr/>
                    <a:lstStyle/>
                    <a:p>
                      <a:r>
                        <a:rPr lang="nl-BE" sz="1500" dirty="0"/>
                        <a:t>Geïntegreerde gegevens; gegevens hebben dezelfde betekenis in verschillende bedrijfsonderdelen</a:t>
                      </a:r>
                    </a:p>
                  </a:txBody>
                  <a:tcPr marL="71711" marR="71711" marT="35855" marB="35855"/>
                </a:tc>
                <a:extLst>
                  <a:ext uri="{0D108BD9-81ED-4DB2-BD59-A6C34878D82A}">
                    <a16:rowId xmlns:a16="http://schemas.microsoft.com/office/drawing/2014/main" val="2198601216"/>
                  </a:ext>
                </a:extLst>
              </a:tr>
              <a:tr h="1362505">
                <a:tc>
                  <a:txBody>
                    <a:bodyPr/>
                    <a:lstStyle/>
                    <a:p>
                      <a:r>
                        <a:rPr lang="nl-BE" sz="1500" dirty="0"/>
                        <a:t>Onderhoud</a:t>
                      </a:r>
                    </a:p>
                  </a:txBody>
                  <a:tcPr marL="71711" marR="71711" marT="35855" marB="35855"/>
                </a:tc>
                <a:tc>
                  <a:txBody>
                    <a:bodyPr/>
                    <a:lstStyle/>
                    <a:p>
                      <a:r>
                        <a:rPr lang="nl-BE" sz="1500" dirty="0"/>
                        <a:t>Systemen worden ad hoc onderhouden; waardoor inconsistentie ontstaat; het is kostbaar om afzonderlijke oude systemen te onderhouden</a:t>
                      </a:r>
                    </a:p>
                  </a:txBody>
                  <a:tcPr marL="71711" marR="71711" marT="35855" marB="35855"/>
                </a:tc>
                <a:tc>
                  <a:txBody>
                    <a:bodyPr/>
                    <a:lstStyle/>
                    <a:p>
                      <a:r>
                        <a:rPr lang="nl-BE" sz="1500" dirty="0"/>
                        <a:t>Uniform onderhoud; veranderingen hebben gevolgen voor verschillende systemen</a:t>
                      </a:r>
                    </a:p>
                  </a:txBody>
                  <a:tcPr marL="71711" marR="71711" marT="35855" marB="35855"/>
                </a:tc>
                <a:extLst>
                  <a:ext uri="{0D108BD9-81ED-4DB2-BD59-A6C34878D82A}">
                    <a16:rowId xmlns:a16="http://schemas.microsoft.com/office/drawing/2014/main" val="3153433937"/>
                  </a:ext>
                </a:extLst>
              </a:tr>
              <a:tr h="741011">
                <a:tc>
                  <a:txBody>
                    <a:bodyPr/>
                    <a:lstStyle/>
                    <a:p>
                      <a:r>
                        <a:rPr lang="nl-BE" sz="1500" dirty="0"/>
                        <a:t>Interfaces</a:t>
                      </a:r>
                    </a:p>
                  </a:txBody>
                  <a:tcPr marL="71711" marR="71711" marT="35855" marB="35855"/>
                </a:tc>
                <a:tc>
                  <a:txBody>
                    <a:bodyPr/>
                    <a:lstStyle/>
                    <a:p>
                      <a:r>
                        <a:rPr lang="nl-BE" sz="1500" dirty="0"/>
                        <a:t>Interfaces tussen systemen kunnen moeilijk op elkaar afgestemd worden</a:t>
                      </a:r>
                    </a:p>
                  </a:txBody>
                  <a:tcPr marL="71711" marR="71711" marT="35855" marB="35855"/>
                </a:tc>
                <a:tc>
                  <a:txBody>
                    <a:bodyPr/>
                    <a:lstStyle/>
                    <a:p>
                      <a:r>
                        <a:rPr lang="nl-BE" sz="1500" dirty="0"/>
                        <a:t>Gemeenschappelijke interfaces tussen systemen</a:t>
                      </a:r>
                    </a:p>
                  </a:txBody>
                  <a:tcPr marL="71711" marR="71711" marT="35855" marB="35855"/>
                </a:tc>
                <a:extLst>
                  <a:ext uri="{0D108BD9-81ED-4DB2-BD59-A6C34878D82A}">
                    <a16:rowId xmlns:a16="http://schemas.microsoft.com/office/drawing/2014/main" val="4269488047"/>
                  </a:ext>
                </a:extLst>
              </a:tr>
            </a:tbl>
          </a:graphicData>
        </a:graphic>
      </p:graphicFrame>
    </p:spTree>
    <p:extLst>
      <p:ext uri="{BB962C8B-B14F-4D97-AF65-F5344CB8AC3E}">
        <p14:creationId xmlns:p14="http://schemas.microsoft.com/office/powerpoint/2010/main" val="739964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Voordelen op vlak van IT</a:t>
            </a:r>
          </a:p>
        </p:txBody>
      </p:sp>
      <p:graphicFrame>
        <p:nvGraphicFramePr>
          <p:cNvPr id="4" name="Tijdelijke aanduiding voor inhoud 3"/>
          <p:cNvGraphicFramePr>
            <a:graphicFrameLocks noGrp="1"/>
          </p:cNvGraphicFramePr>
          <p:nvPr>
            <p:ph idx="1"/>
            <p:extLst>
              <p:ext uri="{D42A27DB-BD31-4B8C-83A1-F6EECF244321}">
                <p14:modId xmlns:p14="http://schemas.microsoft.com/office/powerpoint/2010/main" val="1459071467"/>
              </p:ext>
            </p:extLst>
          </p:nvPr>
        </p:nvGraphicFramePr>
        <p:xfrm>
          <a:off x="539552" y="1469073"/>
          <a:ext cx="7886700" cy="3284220"/>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val="2243405738"/>
                    </a:ext>
                  </a:extLst>
                </a:gridCol>
                <a:gridCol w="2880320">
                  <a:extLst>
                    <a:ext uri="{9D8B030D-6E8A-4147-A177-3AD203B41FA5}">
                      <a16:colId xmlns:a16="http://schemas.microsoft.com/office/drawing/2014/main" val="2016904421"/>
                    </a:ext>
                  </a:extLst>
                </a:gridCol>
                <a:gridCol w="2990156">
                  <a:extLst>
                    <a:ext uri="{9D8B030D-6E8A-4147-A177-3AD203B41FA5}">
                      <a16:colId xmlns:a16="http://schemas.microsoft.com/office/drawing/2014/main" val="1838593738"/>
                    </a:ext>
                  </a:extLst>
                </a:gridCol>
              </a:tblGrid>
              <a:tr h="281940">
                <a:tc>
                  <a:txBody>
                    <a:bodyPr/>
                    <a:lstStyle/>
                    <a:p>
                      <a:endParaRPr lang="nl-BE" sz="1400" dirty="0"/>
                    </a:p>
                  </a:txBody>
                  <a:tcPr marL="68580" marR="68580" marT="34290" marB="34290"/>
                </a:tc>
                <a:tc>
                  <a:txBody>
                    <a:bodyPr/>
                    <a:lstStyle/>
                    <a:p>
                      <a:r>
                        <a:rPr lang="nl-BE" sz="1400" dirty="0">
                          <a:solidFill>
                            <a:srgbClr val="87CB3D"/>
                          </a:solidFill>
                        </a:rPr>
                        <a:t>Voor ERP</a:t>
                      </a:r>
                    </a:p>
                  </a:txBody>
                  <a:tcPr marL="68580" marR="68580" marT="34290" marB="34290"/>
                </a:tc>
                <a:tc>
                  <a:txBody>
                    <a:bodyPr/>
                    <a:lstStyle/>
                    <a:p>
                      <a:r>
                        <a:rPr lang="nl-BE" sz="1400" dirty="0">
                          <a:solidFill>
                            <a:srgbClr val="87CB3D"/>
                          </a:solidFill>
                        </a:rPr>
                        <a:t>Na ERP</a:t>
                      </a:r>
                    </a:p>
                  </a:txBody>
                  <a:tcPr marL="68580" marR="68580" marT="34290" marB="34290"/>
                </a:tc>
                <a:extLst>
                  <a:ext uri="{0D108BD9-81ED-4DB2-BD59-A6C34878D82A}">
                    <a16:rowId xmlns:a16="http://schemas.microsoft.com/office/drawing/2014/main" val="3305303091"/>
                  </a:ext>
                </a:extLst>
              </a:tr>
              <a:tr h="685800">
                <a:tc>
                  <a:txBody>
                    <a:bodyPr/>
                    <a:lstStyle/>
                    <a:p>
                      <a:r>
                        <a:rPr lang="nl-BE" sz="1400" dirty="0"/>
                        <a:t>Informatie</a:t>
                      </a:r>
                    </a:p>
                  </a:txBody>
                  <a:tcPr marL="68580" marR="68580" marT="34290" marB="34290"/>
                </a:tc>
                <a:tc>
                  <a:txBody>
                    <a:bodyPr/>
                    <a:lstStyle/>
                    <a:p>
                      <a:r>
                        <a:rPr lang="nl-BE" sz="1400" dirty="0"/>
                        <a:t>Redundante, inconsistente informatie</a:t>
                      </a:r>
                    </a:p>
                  </a:txBody>
                  <a:tcPr marL="68580" marR="68580" marT="34290" marB="34290"/>
                </a:tc>
                <a:tc>
                  <a:txBody>
                    <a:bodyPr/>
                    <a:lstStyle/>
                    <a:p>
                      <a:r>
                        <a:rPr lang="nl-BE" sz="1400" dirty="0"/>
                        <a:t>Consistente en </a:t>
                      </a:r>
                      <a:r>
                        <a:rPr lang="nl-BE" sz="1400" dirty="0" err="1"/>
                        <a:t>realtime</a:t>
                      </a:r>
                      <a:r>
                        <a:rPr lang="nl-BE" sz="1400" dirty="0"/>
                        <a:t> informatie (bijvoorbeeld over klanten, distributeurs)</a:t>
                      </a:r>
                    </a:p>
                  </a:txBody>
                  <a:tcPr marL="68580" marR="68580" marT="34290" marB="34290"/>
                </a:tc>
                <a:extLst>
                  <a:ext uri="{0D108BD9-81ED-4DB2-BD59-A6C34878D82A}">
                    <a16:rowId xmlns:a16="http://schemas.microsoft.com/office/drawing/2014/main" val="2237434968"/>
                  </a:ext>
                </a:extLst>
              </a:tr>
              <a:tr h="480060">
                <a:tc>
                  <a:txBody>
                    <a:bodyPr/>
                    <a:lstStyle/>
                    <a:p>
                      <a:r>
                        <a:rPr lang="nl-BE" sz="1400" dirty="0"/>
                        <a:t>Systeemarchitectuur</a:t>
                      </a:r>
                    </a:p>
                  </a:txBody>
                  <a:tcPr marL="68580" marR="68580" marT="34290" marB="34290"/>
                </a:tc>
                <a:tc>
                  <a:txBody>
                    <a:bodyPr/>
                    <a:lstStyle/>
                    <a:p>
                      <a:r>
                        <a:rPr lang="nl-BE" sz="1400" dirty="0"/>
                        <a:t>Is mogelijk niet actueel meer</a:t>
                      </a:r>
                    </a:p>
                  </a:txBody>
                  <a:tcPr marL="68580" marR="68580" marT="34290" marB="34290"/>
                </a:tc>
                <a:tc>
                  <a:txBody>
                    <a:bodyPr/>
                    <a:lstStyle/>
                    <a:p>
                      <a:r>
                        <a:rPr lang="nl-BE" sz="1400" dirty="0"/>
                        <a:t> Werkt met client-server model</a:t>
                      </a:r>
                    </a:p>
                  </a:txBody>
                  <a:tcPr marL="68580" marR="68580" marT="34290" marB="34290"/>
                </a:tc>
                <a:extLst>
                  <a:ext uri="{0D108BD9-81ED-4DB2-BD59-A6C34878D82A}">
                    <a16:rowId xmlns:a16="http://schemas.microsoft.com/office/drawing/2014/main" val="1188686387"/>
                  </a:ext>
                </a:extLst>
              </a:tr>
              <a:tr h="891540">
                <a:tc>
                  <a:txBody>
                    <a:bodyPr/>
                    <a:lstStyle/>
                    <a:p>
                      <a:r>
                        <a:rPr lang="nl-BE" sz="1400" dirty="0"/>
                        <a:t>Processen</a:t>
                      </a:r>
                    </a:p>
                  </a:txBody>
                  <a:tcPr marL="68580" marR="68580" marT="34290" marB="34290"/>
                </a:tc>
                <a:tc>
                  <a:txBody>
                    <a:bodyPr/>
                    <a:lstStyle/>
                    <a:p>
                      <a:r>
                        <a:rPr lang="nl-BE" sz="1400" dirty="0"/>
                        <a:t>Incompatibele processen</a:t>
                      </a:r>
                    </a:p>
                  </a:txBody>
                  <a:tcPr marL="68580" marR="68580" marT="34290" marB="34290"/>
                </a:tc>
                <a:tc>
                  <a:txBody>
                    <a:bodyPr/>
                    <a:lstStyle/>
                    <a:p>
                      <a:r>
                        <a:rPr lang="nl-BE" sz="1400" dirty="0"/>
                        <a:t>Consistente bedrijfsprocessen die gebaseerd zijn op een informatiemodel</a:t>
                      </a:r>
                    </a:p>
                  </a:txBody>
                  <a:tcPr marL="68580" marR="68580" marT="34290" marB="34290"/>
                </a:tc>
                <a:extLst>
                  <a:ext uri="{0D108BD9-81ED-4DB2-BD59-A6C34878D82A}">
                    <a16:rowId xmlns:a16="http://schemas.microsoft.com/office/drawing/2014/main" val="2425208733"/>
                  </a:ext>
                </a:extLst>
              </a:tr>
              <a:tr h="891540">
                <a:tc>
                  <a:txBody>
                    <a:bodyPr/>
                    <a:lstStyle/>
                    <a:p>
                      <a:r>
                        <a:rPr lang="nl-BE" sz="1400" dirty="0"/>
                        <a:t>Toepassingen</a:t>
                      </a:r>
                    </a:p>
                  </a:txBody>
                  <a:tcPr marL="68580" marR="68580" marT="34290" marB="34290"/>
                </a:tc>
                <a:tc>
                  <a:txBody>
                    <a:bodyPr/>
                    <a:lstStyle/>
                    <a:p>
                      <a:r>
                        <a:rPr lang="nl-BE" sz="1400" dirty="0"/>
                        <a:t>Incompatibele toepassingen (bijvoorbeeld veel verschillende inkoopsystemen)</a:t>
                      </a:r>
                    </a:p>
                  </a:txBody>
                  <a:tcPr marL="68580" marR="68580" marT="34290" marB="34290"/>
                </a:tc>
                <a:tc>
                  <a:txBody>
                    <a:bodyPr/>
                    <a:lstStyle/>
                    <a:p>
                      <a:r>
                        <a:rPr lang="nl-BE" sz="1400" dirty="0"/>
                        <a:t>Enkelvoudige toepassingen (bijvoorbeeld een gemeenschappelijk inkoopsysteem)</a:t>
                      </a:r>
                    </a:p>
                  </a:txBody>
                  <a:tcPr marL="68580" marR="68580" marT="34290" marB="34290"/>
                </a:tc>
                <a:extLst>
                  <a:ext uri="{0D108BD9-81ED-4DB2-BD59-A6C34878D82A}">
                    <a16:rowId xmlns:a16="http://schemas.microsoft.com/office/drawing/2014/main" val="3387662857"/>
                  </a:ext>
                </a:extLst>
              </a:tr>
            </a:tbl>
          </a:graphicData>
        </a:graphic>
      </p:graphicFrame>
    </p:spTree>
    <p:extLst>
      <p:ext uri="{BB962C8B-B14F-4D97-AF65-F5344CB8AC3E}">
        <p14:creationId xmlns:p14="http://schemas.microsoft.com/office/powerpoint/2010/main" val="1793625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jdelijke aanduiding voor inhoud 2"/>
          <p:cNvSpPr>
            <a:spLocks noGrp="1"/>
          </p:cNvSpPr>
          <p:nvPr>
            <p:ph idx="1"/>
          </p:nvPr>
        </p:nvSpPr>
        <p:spPr>
          <a:xfrm>
            <a:off x="428625" y="1428751"/>
            <a:ext cx="8229600" cy="4016474"/>
          </a:xfrm>
        </p:spPr>
        <p:txBody>
          <a:bodyPr/>
          <a:lstStyle/>
          <a:p>
            <a:pPr eaLnBrk="1" hangingPunct="1">
              <a:buFont typeface="Georgia" panose="02040502050405020303" pitchFamily="18" charset="0"/>
              <a:buNone/>
            </a:pPr>
            <a:endParaRPr lang="fr-BE" altLang="nl-BE" dirty="0"/>
          </a:p>
          <a:p>
            <a:pPr eaLnBrk="1" hangingPunct="1"/>
            <a:r>
              <a:rPr lang="nl-NL" altLang="nl-BE" sz="3200" dirty="0"/>
              <a:t>Maximaliseert doorstroming informatie</a:t>
            </a:r>
          </a:p>
          <a:p>
            <a:pPr eaLnBrk="1" hangingPunct="1"/>
            <a:r>
              <a:rPr lang="nl-NL" altLang="nl-BE" sz="3200" dirty="0"/>
              <a:t>Minimaliseert responstijd</a:t>
            </a:r>
          </a:p>
          <a:p>
            <a:pPr eaLnBrk="1" hangingPunct="1"/>
            <a:r>
              <a:rPr lang="nl-NL" altLang="nl-BE" sz="3200" dirty="0"/>
              <a:t>Verbetert operationele uitvoering</a:t>
            </a:r>
          </a:p>
          <a:p>
            <a:pPr eaLnBrk="1" hangingPunct="1"/>
            <a:r>
              <a:rPr lang="nl-NL" altLang="nl-BE" sz="3200" dirty="0"/>
              <a:t>Vermindert operationele kosten </a:t>
            </a:r>
          </a:p>
          <a:p>
            <a:pPr eaLnBrk="1" hangingPunct="1"/>
            <a:r>
              <a:rPr lang="nl-NL" altLang="nl-BE" sz="3200" dirty="0"/>
              <a:t>Verkleint voorraad</a:t>
            </a:r>
          </a:p>
          <a:p>
            <a:pPr lvl="1" eaLnBrk="1" hangingPunct="1"/>
            <a:endParaRPr lang="fr-BE" altLang="nl-BE" sz="2400" dirty="0"/>
          </a:p>
          <a:p>
            <a:pPr lvl="2" eaLnBrk="1" hangingPunct="1"/>
            <a:endParaRPr lang="nl-NL" altLang="nl-BE" sz="2000" dirty="0"/>
          </a:p>
        </p:txBody>
      </p:sp>
      <p:sp>
        <p:nvSpPr>
          <p:cNvPr id="74755" name="Titel 1"/>
          <p:cNvSpPr>
            <a:spLocks noGrp="1"/>
          </p:cNvSpPr>
          <p:nvPr>
            <p:ph type="title"/>
          </p:nvPr>
        </p:nvSpPr>
        <p:spPr>
          <a:xfrm>
            <a:off x="1258888" y="214313"/>
            <a:ext cx="7385050" cy="1066800"/>
          </a:xfrm>
        </p:spPr>
        <p:txBody>
          <a:bodyPr/>
          <a:lstStyle/>
          <a:p>
            <a:pPr eaLnBrk="1" hangingPunct="1"/>
            <a:r>
              <a:rPr lang="fr-BE" altLang="nl-BE" dirty="0" err="1"/>
              <a:t>Voordelen</a:t>
            </a:r>
            <a:r>
              <a:rPr lang="fr-BE" altLang="nl-BE" dirty="0"/>
              <a:t> </a:t>
            </a:r>
            <a:r>
              <a:rPr lang="fr-BE" altLang="nl-BE" dirty="0" err="1"/>
              <a:t>voor</a:t>
            </a:r>
            <a:r>
              <a:rPr lang="fr-BE" altLang="nl-BE" dirty="0"/>
              <a:t> de business</a:t>
            </a:r>
            <a:endParaRPr lang="nl-NL" altLang="nl-BE" dirty="0"/>
          </a:p>
        </p:txBody>
      </p:sp>
    </p:spTree>
    <p:extLst>
      <p:ext uri="{BB962C8B-B14F-4D97-AF65-F5344CB8AC3E}">
        <p14:creationId xmlns:p14="http://schemas.microsoft.com/office/powerpoint/2010/main" val="1913752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Titel 1"/>
          <p:cNvSpPr>
            <a:spLocks noGrp="1"/>
          </p:cNvSpPr>
          <p:nvPr>
            <p:ph type="title"/>
          </p:nvPr>
        </p:nvSpPr>
        <p:spPr>
          <a:xfrm>
            <a:off x="1258888" y="214313"/>
            <a:ext cx="7385050" cy="1066800"/>
          </a:xfrm>
        </p:spPr>
        <p:txBody>
          <a:bodyPr/>
          <a:lstStyle/>
          <a:p>
            <a:pPr eaLnBrk="1" hangingPunct="1"/>
            <a:r>
              <a:rPr lang="nl-BE" altLang="nl-BE" sz="3600" dirty="0"/>
              <a:t>Waarom ERP implementeren?</a:t>
            </a:r>
          </a:p>
        </p:txBody>
      </p:sp>
      <p:sp>
        <p:nvSpPr>
          <p:cNvPr id="3" name="Tijdelijke aanduiding voor inhoud 2">
            <a:extLst>
              <a:ext uri="{FF2B5EF4-FFF2-40B4-BE49-F238E27FC236}">
                <a16:creationId xmlns:a16="http://schemas.microsoft.com/office/drawing/2014/main" id="{E592C495-01DA-4BBE-BCCF-37CD5E0682D7}"/>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7E3947AB-F3CB-40FE-92E5-CC3BD2D4389B}"/>
              </a:ext>
            </a:extLst>
          </p:cNvPr>
          <p:cNvPicPr>
            <a:picLocks noChangeAspect="1"/>
          </p:cNvPicPr>
          <p:nvPr/>
        </p:nvPicPr>
        <p:blipFill rotWithShape="1">
          <a:blip r:embed="rId3"/>
          <a:srcRect l="7387" r="6003"/>
          <a:stretch/>
        </p:blipFill>
        <p:spPr>
          <a:xfrm>
            <a:off x="418750" y="1107902"/>
            <a:ext cx="7848872" cy="535232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endParaRPr lang="nl-BE"/>
          </a:p>
        </p:txBody>
      </p:sp>
      <p:sp>
        <p:nvSpPr>
          <p:cNvPr id="3" name="Titel 2"/>
          <p:cNvSpPr>
            <a:spLocks noGrp="1"/>
          </p:cNvSpPr>
          <p:nvPr>
            <p:ph type="title"/>
          </p:nvPr>
        </p:nvSpPr>
        <p:spPr/>
        <p:txBody>
          <a:bodyPr/>
          <a:lstStyle/>
          <a:p>
            <a:r>
              <a:rPr lang="nl-BE" dirty="0"/>
              <a:t>Voordelen ERP</a:t>
            </a:r>
          </a:p>
        </p:txBody>
      </p:sp>
      <p:pic>
        <p:nvPicPr>
          <p:cNvPr id="5" name="Afbeelding 4">
            <a:extLst>
              <a:ext uri="{FF2B5EF4-FFF2-40B4-BE49-F238E27FC236}">
                <a16:creationId xmlns:a16="http://schemas.microsoft.com/office/drawing/2014/main" id="{9DA1B45B-BB50-44C9-94EE-EABF7F8CE8C3}"/>
              </a:ext>
            </a:extLst>
          </p:cNvPr>
          <p:cNvPicPr>
            <a:picLocks noChangeAspect="1"/>
          </p:cNvPicPr>
          <p:nvPr/>
        </p:nvPicPr>
        <p:blipFill>
          <a:blip r:embed="rId2"/>
          <a:stretch>
            <a:fillRect/>
          </a:stretch>
        </p:blipFill>
        <p:spPr>
          <a:xfrm>
            <a:off x="31490" y="1146855"/>
            <a:ext cx="8912124" cy="5564422"/>
          </a:xfrm>
          <a:prstGeom prst="rect">
            <a:avLst/>
          </a:prstGeom>
        </p:spPr>
      </p:pic>
    </p:spTree>
    <p:extLst>
      <p:ext uri="{BB962C8B-B14F-4D97-AF65-F5344CB8AC3E}">
        <p14:creationId xmlns:p14="http://schemas.microsoft.com/office/powerpoint/2010/main" val="941392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jdelijke aanduiding voor inhoud 2"/>
          <p:cNvSpPr>
            <a:spLocks noGrp="1"/>
          </p:cNvSpPr>
          <p:nvPr>
            <p:ph idx="1"/>
          </p:nvPr>
        </p:nvSpPr>
        <p:spPr>
          <a:xfrm>
            <a:off x="428625" y="1428750"/>
            <a:ext cx="8229600" cy="5000625"/>
          </a:xfrm>
        </p:spPr>
        <p:txBody>
          <a:bodyPr/>
          <a:lstStyle/>
          <a:p>
            <a:pPr eaLnBrk="1" hangingPunct="1"/>
            <a:r>
              <a:rPr lang="fr-BE" altLang="nl-BE"/>
              <a:t>Wat zouden de voordelen van een geïntegreerd pakket kunnen zijn voor afzonderlijke afdelingen? </a:t>
            </a:r>
            <a:br>
              <a:rPr lang="fr-BE" altLang="nl-BE"/>
            </a:br>
            <a:endParaRPr lang="fr-BE" altLang="nl-BE"/>
          </a:p>
          <a:p>
            <a:pPr lvl="1" eaLnBrk="1" hangingPunct="1"/>
            <a:r>
              <a:rPr lang="fr-BE" altLang="nl-BE">
                <a:solidFill>
                  <a:schemeClr val="tx1"/>
                </a:solidFill>
              </a:rPr>
              <a:t>Aankoop</a:t>
            </a:r>
          </a:p>
          <a:p>
            <a:pPr lvl="1" eaLnBrk="1" hangingPunct="1"/>
            <a:r>
              <a:rPr lang="fr-BE" altLang="nl-BE">
                <a:solidFill>
                  <a:schemeClr val="tx1"/>
                </a:solidFill>
              </a:rPr>
              <a:t>Productie</a:t>
            </a:r>
          </a:p>
          <a:p>
            <a:pPr lvl="1" eaLnBrk="1" hangingPunct="1"/>
            <a:r>
              <a:rPr lang="fr-BE" altLang="nl-BE">
                <a:solidFill>
                  <a:schemeClr val="tx1"/>
                </a:solidFill>
              </a:rPr>
              <a:t>Magazijnbeheer</a:t>
            </a:r>
          </a:p>
          <a:p>
            <a:pPr lvl="1" eaLnBrk="1" hangingPunct="1"/>
            <a:r>
              <a:rPr lang="fr-BE" altLang="nl-BE">
                <a:solidFill>
                  <a:schemeClr val="tx1"/>
                </a:solidFill>
              </a:rPr>
              <a:t>Verkoop</a:t>
            </a:r>
          </a:p>
          <a:p>
            <a:pPr lvl="1" eaLnBrk="1" hangingPunct="1"/>
            <a:r>
              <a:rPr lang="fr-BE" altLang="nl-BE">
                <a:solidFill>
                  <a:schemeClr val="tx1"/>
                </a:solidFill>
              </a:rPr>
              <a:t>Dienst na verkoop</a:t>
            </a:r>
          </a:p>
          <a:p>
            <a:pPr lvl="1" eaLnBrk="1" hangingPunct="1"/>
            <a:r>
              <a:rPr lang="fr-BE" altLang="nl-BE">
                <a:solidFill>
                  <a:schemeClr val="tx1"/>
                </a:solidFill>
              </a:rPr>
              <a:t>Boekhouding</a:t>
            </a:r>
          </a:p>
          <a:p>
            <a:pPr lvl="1" eaLnBrk="1" hangingPunct="1"/>
            <a:r>
              <a:rPr lang="fr-BE" altLang="nl-BE">
                <a:solidFill>
                  <a:schemeClr val="tx1"/>
                </a:solidFill>
              </a:rPr>
              <a:t>…</a:t>
            </a:r>
          </a:p>
          <a:p>
            <a:pPr lvl="1" eaLnBrk="1" hangingPunct="1"/>
            <a:endParaRPr lang="fr-BE" altLang="nl-BE"/>
          </a:p>
          <a:p>
            <a:pPr lvl="1" eaLnBrk="1" hangingPunct="1"/>
            <a:endParaRPr lang="fr-BE" altLang="nl-BE"/>
          </a:p>
          <a:p>
            <a:pPr lvl="1" eaLnBrk="1" hangingPunct="1"/>
            <a:endParaRPr lang="fr-BE" altLang="nl-BE"/>
          </a:p>
          <a:p>
            <a:pPr eaLnBrk="1" hangingPunct="1"/>
            <a:endParaRPr lang="nl-NL" altLang="nl-BE"/>
          </a:p>
        </p:txBody>
      </p:sp>
      <p:sp>
        <p:nvSpPr>
          <p:cNvPr id="83971" name="Titel 1"/>
          <p:cNvSpPr>
            <a:spLocks noGrp="1"/>
          </p:cNvSpPr>
          <p:nvPr>
            <p:ph type="title"/>
          </p:nvPr>
        </p:nvSpPr>
        <p:spPr>
          <a:xfrm>
            <a:off x="1258888" y="214313"/>
            <a:ext cx="7385050" cy="1066800"/>
          </a:xfrm>
        </p:spPr>
        <p:txBody>
          <a:bodyPr/>
          <a:lstStyle/>
          <a:p>
            <a:pPr eaLnBrk="1" hangingPunct="1"/>
            <a:r>
              <a:rPr lang="fr-BE" altLang="nl-BE" dirty="0"/>
              <a:t>Business </a:t>
            </a:r>
            <a:r>
              <a:rPr lang="fr-BE" altLang="nl-BE" dirty="0" err="1"/>
              <a:t>Research</a:t>
            </a:r>
            <a:endParaRPr lang="nl-NL" altLang="nl-BE"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a:xfrm>
            <a:off x="2276902" y="1700808"/>
            <a:ext cx="6359624" cy="432047"/>
          </a:xfrm>
        </p:spPr>
        <p:txBody>
          <a:bodyPr/>
          <a:lstStyle/>
          <a:p>
            <a:pPr eaLnBrk="1" hangingPunct="1"/>
            <a:r>
              <a:rPr lang="nl-BE" altLang="nl-BE" dirty="0"/>
              <a:t>Introductie ERP</a:t>
            </a:r>
          </a:p>
        </p:txBody>
      </p:sp>
      <p:sp>
        <p:nvSpPr>
          <p:cNvPr id="5" name="Ondertitel 4"/>
          <p:cNvSpPr>
            <a:spLocks noGrp="1"/>
          </p:cNvSpPr>
          <p:nvPr>
            <p:ph type="subTitle" idx="1"/>
          </p:nvPr>
        </p:nvSpPr>
        <p:spPr>
          <a:xfrm>
            <a:off x="2411760" y="2564904"/>
            <a:ext cx="6480720" cy="2182368"/>
          </a:xfrm>
        </p:spPr>
        <p:txBody>
          <a:bodyPr/>
          <a:lstStyle/>
          <a:p>
            <a:pPr marL="521208" indent="-457200">
              <a:buFont typeface="Arial" panose="020B0604020202020204" pitchFamily="34" charset="0"/>
              <a:buChar char="•"/>
            </a:pPr>
            <a:r>
              <a:rPr lang="nl-BE" dirty="0">
                <a:effectLst/>
              </a:rPr>
              <a:t>Wat is ERP?</a:t>
            </a:r>
          </a:p>
          <a:p>
            <a:pPr marL="521208" indent="-457200">
              <a:buFont typeface="Arial" panose="020B0604020202020204" pitchFamily="34" charset="0"/>
              <a:buChar char="•"/>
            </a:pPr>
            <a:r>
              <a:rPr lang="nl-BE" dirty="0">
                <a:effectLst/>
              </a:rPr>
              <a:t>De ERP-markt (België/wereld)</a:t>
            </a:r>
          </a:p>
          <a:p>
            <a:pPr marL="521208" indent="-457200">
              <a:buFont typeface="Arial" panose="020B0604020202020204" pitchFamily="34" charset="0"/>
              <a:buChar char="•"/>
            </a:pPr>
            <a:r>
              <a:rPr lang="nl-BE" dirty="0">
                <a:effectLst/>
              </a:rPr>
              <a:t>De evolutie van ERP naar ERP II</a:t>
            </a:r>
          </a:p>
          <a:p>
            <a:pPr marL="521208" indent="-457200">
              <a:buFont typeface="Arial" panose="020B0604020202020204" pitchFamily="34" charset="0"/>
              <a:buChar char="•"/>
            </a:pPr>
            <a:r>
              <a:rPr lang="nl-BE" dirty="0">
                <a:effectLst/>
              </a:rPr>
              <a:t>Voordelen ERP</a:t>
            </a:r>
          </a:p>
          <a:p>
            <a:pPr marL="521208" indent="-457200">
              <a:buFont typeface="Arial" panose="020B0604020202020204" pitchFamily="34" charset="0"/>
              <a:buChar char="•"/>
            </a:pPr>
            <a:r>
              <a:rPr lang="nl-BE" dirty="0">
                <a:effectLst/>
              </a:rPr>
              <a:t>Kosten-batenanalyse</a:t>
            </a:r>
          </a:p>
          <a:p>
            <a:pPr marL="521208" indent="-457200">
              <a:buFont typeface="Arial" panose="020B0604020202020204" pitchFamily="34" charset="0"/>
              <a:buChar char="•"/>
            </a:pPr>
            <a:r>
              <a:rPr lang="nl-BE" dirty="0">
                <a:effectLst/>
              </a:rPr>
              <a:t>Implementatie ERP</a:t>
            </a:r>
          </a:p>
          <a:p>
            <a:endParaRPr lang="nl-BE" dirty="0">
              <a:effectLst/>
            </a:endParaRPr>
          </a:p>
        </p:txBody>
      </p:sp>
    </p:spTree>
    <p:extLst>
      <p:ext uri="{BB962C8B-B14F-4D97-AF65-F5344CB8AC3E}">
        <p14:creationId xmlns:p14="http://schemas.microsoft.com/office/powerpoint/2010/main" val="1046469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jdelijke aanduiding voor inhoud 2"/>
          <p:cNvSpPr>
            <a:spLocks noGrp="1"/>
          </p:cNvSpPr>
          <p:nvPr>
            <p:ph idx="1"/>
          </p:nvPr>
        </p:nvSpPr>
        <p:spPr>
          <a:xfrm>
            <a:off x="428625" y="1428750"/>
            <a:ext cx="8229600" cy="5000625"/>
          </a:xfrm>
        </p:spPr>
        <p:txBody>
          <a:bodyPr/>
          <a:lstStyle/>
          <a:p>
            <a:pPr eaLnBrk="1" hangingPunct="1"/>
            <a:r>
              <a:rPr lang="nl-BE" altLang="nl-BE"/>
              <a:t>Lees de case van chocolatier Gudrun.</a:t>
            </a:r>
          </a:p>
          <a:p>
            <a:pPr eaLnBrk="1" hangingPunct="1"/>
            <a:endParaRPr lang="nl-BE" altLang="nl-BE"/>
          </a:p>
          <a:p>
            <a:pPr eaLnBrk="1" hangingPunct="1"/>
            <a:r>
              <a:rPr lang="nl-BE" altLang="nl-BE"/>
              <a:t>Beschrijf de situatie voorafgaande aan de ERP-implementatie.</a:t>
            </a:r>
          </a:p>
          <a:p>
            <a:pPr eaLnBrk="1" hangingPunct="1"/>
            <a:r>
              <a:rPr lang="nl-BE" altLang="nl-BE"/>
              <a:t>Wat heeft de doorslag gegeven om over te schakelen naar ERP software?</a:t>
            </a:r>
          </a:p>
          <a:p>
            <a:pPr eaLnBrk="1" hangingPunct="1"/>
            <a:r>
              <a:rPr lang="nl-BE" altLang="nl-BE"/>
              <a:t>Beschrijf de voordelen van de implementatie van Microsoft Dynamics.</a:t>
            </a:r>
          </a:p>
        </p:txBody>
      </p:sp>
      <p:sp>
        <p:nvSpPr>
          <p:cNvPr id="86019" name="Titel 1"/>
          <p:cNvSpPr>
            <a:spLocks noGrp="1"/>
          </p:cNvSpPr>
          <p:nvPr>
            <p:ph type="title"/>
          </p:nvPr>
        </p:nvSpPr>
        <p:spPr>
          <a:xfrm>
            <a:off x="1258888" y="214313"/>
            <a:ext cx="7385050" cy="1066800"/>
          </a:xfrm>
        </p:spPr>
        <p:txBody>
          <a:bodyPr/>
          <a:lstStyle/>
          <a:p>
            <a:pPr eaLnBrk="1" hangingPunct="1"/>
            <a:r>
              <a:rPr lang="nl-BE" altLang="nl-BE"/>
              <a:t>Case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jdelijke aanduiding voor inhoud 1"/>
          <p:cNvSpPr>
            <a:spLocks noGrp="1"/>
          </p:cNvSpPr>
          <p:nvPr>
            <p:ph idx="1"/>
          </p:nvPr>
        </p:nvSpPr>
        <p:spPr>
          <a:xfrm>
            <a:off x="428625" y="1428750"/>
            <a:ext cx="8229600" cy="5000625"/>
          </a:xfrm>
        </p:spPr>
        <p:txBody>
          <a:bodyPr/>
          <a:lstStyle/>
          <a:p>
            <a:pPr eaLnBrk="1" hangingPunct="1"/>
            <a:r>
              <a:rPr lang="nl-BE" altLang="nl-BE"/>
              <a:t>Wij hebben vooral gefocust op de voordelen van ERP.  Zie je ook nadelen verbonden aan inzetten van ERP software?</a:t>
            </a:r>
          </a:p>
        </p:txBody>
      </p:sp>
      <p:sp>
        <p:nvSpPr>
          <p:cNvPr id="106499" name="Titel 2"/>
          <p:cNvSpPr>
            <a:spLocks noGrp="1"/>
          </p:cNvSpPr>
          <p:nvPr>
            <p:ph type="title"/>
          </p:nvPr>
        </p:nvSpPr>
        <p:spPr>
          <a:xfrm>
            <a:off x="1258888" y="214313"/>
            <a:ext cx="7385050" cy="1066800"/>
          </a:xfrm>
        </p:spPr>
        <p:txBody>
          <a:bodyPr/>
          <a:lstStyle/>
          <a:p>
            <a:pPr eaLnBrk="1" hangingPunct="1"/>
            <a:r>
              <a:rPr lang="nl-BE" altLang="nl-BE" dirty="0"/>
              <a:t>Business Research </a:t>
            </a:r>
          </a:p>
        </p:txBody>
      </p:sp>
    </p:spTree>
    <p:extLst>
      <p:ext uri="{BB962C8B-B14F-4D97-AF65-F5344CB8AC3E}">
        <p14:creationId xmlns:p14="http://schemas.microsoft.com/office/powerpoint/2010/main" val="3710986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jdelijke aanduiding voor inhoud 2"/>
          <p:cNvSpPr>
            <a:spLocks noGrp="1"/>
          </p:cNvSpPr>
          <p:nvPr>
            <p:ph idx="1"/>
          </p:nvPr>
        </p:nvSpPr>
        <p:spPr>
          <a:xfrm>
            <a:off x="428625" y="1428750"/>
            <a:ext cx="8715375" cy="5000625"/>
          </a:xfrm>
        </p:spPr>
        <p:txBody>
          <a:bodyPr/>
          <a:lstStyle/>
          <a:p>
            <a:pPr eaLnBrk="1" hangingPunct="1"/>
            <a:r>
              <a:rPr lang="nl-NL" altLang="nl-BE"/>
              <a:t>Kosten: forse investering</a:t>
            </a:r>
          </a:p>
          <a:p>
            <a:pPr lvl="1" eaLnBrk="1" hangingPunct="1"/>
            <a:r>
              <a:rPr lang="nl-NL" altLang="nl-BE">
                <a:solidFill>
                  <a:schemeClr val="tx1"/>
                </a:solidFill>
              </a:rPr>
              <a:t>Kosten tussen €50.000 en €100.000.000</a:t>
            </a:r>
          </a:p>
          <a:p>
            <a:pPr lvl="1" eaLnBrk="1" hangingPunct="1"/>
            <a:r>
              <a:rPr lang="nl-NL" altLang="nl-BE">
                <a:solidFill>
                  <a:schemeClr val="tx1"/>
                </a:solidFill>
              </a:rPr>
              <a:t>Grootste kosten: software en consultants </a:t>
            </a:r>
          </a:p>
          <a:p>
            <a:pPr lvl="1" eaLnBrk="1" hangingPunct="1"/>
            <a:r>
              <a:rPr lang="fr-BE" altLang="nl-BE">
                <a:solidFill>
                  <a:schemeClr val="tx1"/>
                </a:solidFill>
              </a:rPr>
              <a:t>Plus jaarlijkse licentiekost /gebruiker </a:t>
            </a:r>
            <a:endParaRPr lang="nl-NL" altLang="nl-BE">
              <a:solidFill>
                <a:schemeClr val="tx1"/>
              </a:solidFill>
            </a:endParaRPr>
          </a:p>
          <a:p>
            <a:pPr eaLnBrk="1" hangingPunct="1"/>
            <a:r>
              <a:rPr lang="nl-NL" altLang="nl-BE"/>
              <a:t>Baten: niet voor IT maar voor </a:t>
            </a:r>
            <a:r>
              <a:rPr lang="nl-NL" altLang="nl-BE" b="1">
                <a:solidFill>
                  <a:schemeClr val="tx2"/>
                </a:solidFill>
              </a:rPr>
              <a:t>de business</a:t>
            </a:r>
          </a:p>
          <a:p>
            <a:pPr lvl="1" eaLnBrk="1" hangingPunct="1"/>
            <a:r>
              <a:rPr lang="nl-NL" altLang="nl-BE">
                <a:solidFill>
                  <a:schemeClr val="tx1"/>
                </a:solidFill>
              </a:rPr>
              <a:t>Daling van de voorraad</a:t>
            </a:r>
          </a:p>
          <a:p>
            <a:pPr lvl="1" eaLnBrk="1" hangingPunct="1"/>
            <a:r>
              <a:rPr lang="nl-NL" altLang="nl-BE">
                <a:solidFill>
                  <a:schemeClr val="tx1"/>
                </a:solidFill>
              </a:rPr>
              <a:t>Verkorting doorlooptijden</a:t>
            </a:r>
          </a:p>
          <a:p>
            <a:pPr lvl="1" eaLnBrk="1" hangingPunct="1"/>
            <a:r>
              <a:rPr lang="nl-NL" altLang="nl-BE">
                <a:solidFill>
                  <a:schemeClr val="tx1"/>
                </a:solidFill>
              </a:rPr>
              <a:t>Lagere uitvoeringskosten</a:t>
            </a:r>
          </a:p>
          <a:p>
            <a:pPr lvl="1" eaLnBrk="1" hangingPunct="1"/>
            <a:r>
              <a:rPr lang="nl-NL" altLang="nl-BE">
                <a:solidFill>
                  <a:schemeClr val="tx1"/>
                </a:solidFill>
              </a:rPr>
              <a:t>Beter inspelen op wensen van de klant</a:t>
            </a:r>
          </a:p>
          <a:p>
            <a:pPr lvl="1" eaLnBrk="1" hangingPunct="1"/>
            <a:r>
              <a:rPr lang="nl-NL" altLang="nl-BE">
                <a:solidFill>
                  <a:schemeClr val="tx1"/>
                </a:solidFill>
              </a:rPr>
              <a:t>Betere besluitvorming door managers</a:t>
            </a:r>
          </a:p>
          <a:p>
            <a:pPr lvl="1" eaLnBrk="1" hangingPunct="1"/>
            <a:r>
              <a:rPr lang="nl-BE" altLang="nl-BE"/>
              <a:t>…</a:t>
            </a:r>
            <a:endParaRPr lang="nl-NL" altLang="nl-BE"/>
          </a:p>
          <a:p>
            <a:pPr eaLnBrk="1" hangingPunct="1"/>
            <a:endParaRPr lang="nl-NL" altLang="nl-BE"/>
          </a:p>
        </p:txBody>
      </p:sp>
      <p:sp>
        <p:nvSpPr>
          <p:cNvPr id="87043" name="Titel 1"/>
          <p:cNvSpPr>
            <a:spLocks noGrp="1"/>
          </p:cNvSpPr>
          <p:nvPr>
            <p:ph type="title"/>
          </p:nvPr>
        </p:nvSpPr>
        <p:spPr>
          <a:xfrm>
            <a:off x="1258888" y="214313"/>
            <a:ext cx="7385050" cy="1066800"/>
          </a:xfrm>
        </p:spPr>
        <p:txBody>
          <a:bodyPr/>
          <a:lstStyle/>
          <a:p>
            <a:pPr eaLnBrk="1" hangingPunct="1"/>
            <a:r>
              <a:rPr lang="fr-BE" altLang="nl-BE"/>
              <a:t>Kosten-baten analyse</a:t>
            </a:r>
            <a:endParaRPr lang="nl-NL" altLang="nl-BE"/>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el 2"/>
          <p:cNvSpPr>
            <a:spLocks noGrp="1"/>
          </p:cNvSpPr>
          <p:nvPr>
            <p:ph type="title"/>
          </p:nvPr>
        </p:nvSpPr>
        <p:spPr>
          <a:xfrm>
            <a:off x="1258888" y="214313"/>
            <a:ext cx="7885112" cy="1066800"/>
          </a:xfrm>
        </p:spPr>
        <p:txBody>
          <a:bodyPr/>
          <a:lstStyle/>
          <a:p>
            <a:pPr eaLnBrk="1" hangingPunct="1"/>
            <a:r>
              <a:rPr lang="nl-BE" altLang="nl-BE" sz="3600" dirty="0"/>
              <a:t>Totale kost (TCO) &gt;&gt; Software</a:t>
            </a:r>
          </a:p>
        </p:txBody>
      </p:sp>
      <p:pic>
        <p:nvPicPr>
          <p:cNvPr id="880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1196752"/>
            <a:ext cx="5727700" cy="514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Tijdelijke aanduiding voor inhoud 3"/>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187624" y="260648"/>
            <a:ext cx="6605587" cy="6481762"/>
          </a:xfrm>
        </p:spPr>
      </p:pic>
    </p:spTree>
    <p:extLst>
      <p:ext uri="{BB962C8B-B14F-4D97-AF65-F5344CB8AC3E}">
        <p14:creationId xmlns:p14="http://schemas.microsoft.com/office/powerpoint/2010/main" val="2658891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jdelijke aanduiding voor inhoud 2"/>
          <p:cNvSpPr>
            <a:spLocks noGrp="1"/>
          </p:cNvSpPr>
          <p:nvPr>
            <p:ph idx="1"/>
          </p:nvPr>
        </p:nvSpPr>
        <p:spPr>
          <a:xfrm>
            <a:off x="428625" y="1428750"/>
            <a:ext cx="8501063" cy="5000625"/>
          </a:xfrm>
        </p:spPr>
        <p:txBody>
          <a:bodyPr/>
          <a:lstStyle/>
          <a:p>
            <a:pPr eaLnBrk="1" hangingPunct="1"/>
            <a:r>
              <a:rPr lang="fr-BE" altLang="nl-BE" dirty="0" err="1"/>
              <a:t>Voorbeeld</a:t>
            </a:r>
            <a:r>
              <a:rPr lang="fr-BE" altLang="nl-BE" dirty="0"/>
              <a:t> </a:t>
            </a:r>
            <a:r>
              <a:rPr lang="fr-BE" altLang="nl-BE" dirty="0" err="1"/>
              <a:t>uitgewerkt</a:t>
            </a:r>
            <a:r>
              <a:rPr lang="fr-BE" altLang="nl-BE" dirty="0"/>
              <a:t> in </a:t>
            </a:r>
            <a:r>
              <a:rPr lang="fr-BE" altLang="nl-BE" dirty="0" err="1"/>
              <a:t>tabel</a:t>
            </a:r>
            <a:br>
              <a:rPr lang="fr-BE" altLang="nl-BE" sz="2400" dirty="0"/>
            </a:br>
            <a:endParaRPr lang="fr-BE" altLang="nl-BE" sz="2400" dirty="0"/>
          </a:p>
          <a:p>
            <a:pPr eaLnBrk="1" hangingPunct="1"/>
            <a:r>
              <a:rPr lang="fr-BE" altLang="nl-BE" dirty="0" err="1"/>
              <a:t>Gebruikte</a:t>
            </a:r>
            <a:r>
              <a:rPr lang="fr-BE" altLang="nl-BE" dirty="0"/>
              <a:t> </a:t>
            </a:r>
            <a:r>
              <a:rPr lang="fr-BE" altLang="nl-BE" dirty="0" err="1"/>
              <a:t>methode</a:t>
            </a:r>
            <a:r>
              <a:rPr lang="fr-BE" altLang="nl-BE" dirty="0"/>
              <a:t>: Netto </a:t>
            </a:r>
            <a:r>
              <a:rPr lang="fr-BE" altLang="nl-BE" dirty="0" err="1"/>
              <a:t>Contante</a:t>
            </a:r>
            <a:r>
              <a:rPr lang="fr-BE" altLang="nl-BE" dirty="0"/>
              <a:t> </a:t>
            </a:r>
            <a:r>
              <a:rPr lang="fr-BE" altLang="nl-BE" dirty="0" err="1"/>
              <a:t>Waarde</a:t>
            </a:r>
            <a:endParaRPr lang="fr-BE" altLang="nl-BE" sz="2400" dirty="0"/>
          </a:p>
          <a:p>
            <a:pPr lvl="1" eaLnBrk="1" hangingPunct="1"/>
            <a:r>
              <a:rPr lang="en-US" altLang="nl-BE" sz="2200" dirty="0" err="1">
                <a:solidFill>
                  <a:schemeClr val="tx1"/>
                </a:solidFill>
              </a:rPr>
              <a:t>Tijdsgebonden</a:t>
            </a:r>
            <a:r>
              <a:rPr lang="en-US" altLang="nl-BE" sz="2200" dirty="0">
                <a:solidFill>
                  <a:schemeClr val="tx1"/>
                </a:solidFill>
              </a:rPr>
              <a:t> </a:t>
            </a:r>
            <a:r>
              <a:rPr lang="en-US" altLang="nl-BE" sz="2200" dirty="0" err="1">
                <a:solidFill>
                  <a:schemeClr val="tx1"/>
                </a:solidFill>
              </a:rPr>
              <a:t>waarde</a:t>
            </a:r>
            <a:r>
              <a:rPr lang="en-US" altLang="nl-BE" sz="2200" dirty="0">
                <a:solidFill>
                  <a:schemeClr val="tx1"/>
                </a:solidFill>
              </a:rPr>
              <a:t> van geld: </a:t>
            </a:r>
            <a:br>
              <a:rPr lang="en-US" altLang="nl-BE" sz="2200" dirty="0">
                <a:solidFill>
                  <a:schemeClr val="tx1"/>
                </a:solidFill>
              </a:rPr>
            </a:br>
            <a:r>
              <a:rPr lang="en-US" altLang="nl-BE" sz="2200" dirty="0">
                <a:solidFill>
                  <a:schemeClr val="tx1"/>
                </a:solidFill>
              </a:rPr>
              <a:t>in </a:t>
            </a:r>
            <a:r>
              <a:rPr lang="en-US" altLang="nl-BE" sz="2200" dirty="0" err="1">
                <a:solidFill>
                  <a:schemeClr val="tx1"/>
                </a:solidFill>
              </a:rPr>
              <a:t>vb</a:t>
            </a:r>
            <a:r>
              <a:rPr lang="en-US" altLang="nl-BE" sz="2200" dirty="0">
                <a:solidFill>
                  <a:schemeClr val="tx1"/>
                </a:solidFill>
              </a:rPr>
              <a:t> </a:t>
            </a:r>
            <a:r>
              <a:rPr lang="en-US" altLang="nl-BE" sz="2200" dirty="0" err="1">
                <a:solidFill>
                  <a:schemeClr val="tx1"/>
                </a:solidFill>
              </a:rPr>
              <a:t>periode</a:t>
            </a:r>
            <a:r>
              <a:rPr lang="en-US" altLang="nl-BE" sz="2200" dirty="0">
                <a:solidFill>
                  <a:schemeClr val="tx1"/>
                </a:solidFill>
              </a:rPr>
              <a:t> van 5 </a:t>
            </a:r>
            <a:r>
              <a:rPr lang="en-US" altLang="nl-BE" sz="2200" dirty="0" err="1">
                <a:solidFill>
                  <a:schemeClr val="tx1"/>
                </a:solidFill>
              </a:rPr>
              <a:t>jaar</a:t>
            </a:r>
            <a:br>
              <a:rPr lang="en-US" altLang="nl-BE" sz="2200" dirty="0"/>
            </a:br>
            <a:endParaRPr lang="en-US" altLang="nl-BE" sz="2200" dirty="0"/>
          </a:p>
          <a:p>
            <a:pPr eaLnBrk="1" hangingPunct="1"/>
            <a:r>
              <a:rPr lang="en-US" altLang="nl-BE" dirty="0" err="1"/>
              <a:t>Eenmalige</a:t>
            </a:r>
            <a:r>
              <a:rPr lang="en-US" altLang="nl-BE" dirty="0"/>
              <a:t> </a:t>
            </a:r>
            <a:r>
              <a:rPr lang="en-US" altLang="nl-BE" dirty="0" err="1"/>
              <a:t>kosten</a:t>
            </a:r>
            <a:r>
              <a:rPr lang="en-US" altLang="nl-BE" dirty="0"/>
              <a:t> of </a:t>
            </a:r>
            <a:r>
              <a:rPr lang="en-US" altLang="nl-BE" dirty="0" err="1"/>
              <a:t>opstartkosten</a:t>
            </a:r>
            <a:endParaRPr lang="en-US" altLang="nl-BE" dirty="0"/>
          </a:p>
          <a:p>
            <a:pPr lvl="1" eaLnBrk="1" hangingPunct="1"/>
            <a:r>
              <a:rPr lang="en-US" altLang="nl-BE" sz="2200" dirty="0">
                <a:solidFill>
                  <a:schemeClr val="tx1"/>
                </a:solidFill>
              </a:rPr>
              <a:t>Hardware, software, consultancy, training, </a:t>
            </a:r>
            <a:r>
              <a:rPr lang="en-US" altLang="nl-BE" sz="2200" dirty="0" err="1">
                <a:solidFill>
                  <a:schemeClr val="tx1"/>
                </a:solidFill>
              </a:rPr>
              <a:t>implementatieteam</a:t>
            </a:r>
            <a:endParaRPr lang="en-US" altLang="nl-BE" sz="2200" dirty="0">
              <a:solidFill>
                <a:schemeClr val="tx1"/>
              </a:solidFill>
            </a:endParaRPr>
          </a:p>
          <a:p>
            <a:pPr eaLnBrk="1" hangingPunct="1"/>
            <a:r>
              <a:rPr lang="en-US" altLang="nl-BE" dirty="0" err="1"/>
              <a:t>Terugkerende</a:t>
            </a:r>
            <a:r>
              <a:rPr lang="en-US" altLang="nl-BE" dirty="0"/>
              <a:t> </a:t>
            </a:r>
            <a:r>
              <a:rPr lang="en-US" altLang="nl-BE" dirty="0" err="1"/>
              <a:t>uitgaven</a:t>
            </a:r>
            <a:r>
              <a:rPr lang="en-US" altLang="nl-BE" dirty="0"/>
              <a:t>:</a:t>
            </a:r>
          </a:p>
          <a:p>
            <a:pPr lvl="1" eaLnBrk="1" hangingPunct="1"/>
            <a:r>
              <a:rPr lang="en-US" altLang="nl-BE" sz="2200" dirty="0" err="1">
                <a:solidFill>
                  <a:schemeClr val="tx1"/>
                </a:solidFill>
              </a:rPr>
              <a:t>Licenties</a:t>
            </a:r>
            <a:r>
              <a:rPr lang="en-US" altLang="nl-BE" sz="2200" dirty="0">
                <a:solidFill>
                  <a:schemeClr val="tx1"/>
                </a:solidFill>
              </a:rPr>
              <a:t>, </a:t>
            </a:r>
            <a:r>
              <a:rPr lang="en-US" altLang="nl-BE" sz="2200" dirty="0" err="1">
                <a:solidFill>
                  <a:schemeClr val="tx1"/>
                </a:solidFill>
              </a:rPr>
              <a:t>implementatieteam</a:t>
            </a:r>
            <a:r>
              <a:rPr lang="en-US" altLang="nl-BE" sz="2200" dirty="0">
                <a:solidFill>
                  <a:schemeClr val="tx1"/>
                </a:solidFill>
              </a:rPr>
              <a:t>, </a:t>
            </a:r>
            <a:r>
              <a:rPr lang="en-US" altLang="nl-BE" sz="2200" dirty="0" err="1">
                <a:solidFill>
                  <a:schemeClr val="tx1"/>
                </a:solidFill>
              </a:rPr>
              <a:t>onderhoud</a:t>
            </a:r>
            <a:r>
              <a:rPr lang="en-US" altLang="nl-BE" sz="2200" dirty="0">
                <a:solidFill>
                  <a:schemeClr val="tx1"/>
                </a:solidFill>
              </a:rPr>
              <a:t>, …</a:t>
            </a:r>
            <a:endParaRPr lang="nl-NL" altLang="nl-BE" sz="2200" dirty="0">
              <a:solidFill>
                <a:schemeClr val="tx1"/>
              </a:solidFill>
            </a:endParaRPr>
          </a:p>
        </p:txBody>
      </p:sp>
      <p:sp>
        <p:nvSpPr>
          <p:cNvPr id="90115" name="Titel 1"/>
          <p:cNvSpPr>
            <a:spLocks noGrp="1"/>
          </p:cNvSpPr>
          <p:nvPr>
            <p:ph type="title"/>
          </p:nvPr>
        </p:nvSpPr>
        <p:spPr>
          <a:xfrm>
            <a:off x="1258888" y="214313"/>
            <a:ext cx="7385050" cy="1066800"/>
          </a:xfrm>
        </p:spPr>
        <p:txBody>
          <a:bodyPr/>
          <a:lstStyle/>
          <a:p>
            <a:pPr eaLnBrk="1" hangingPunct="1"/>
            <a:r>
              <a:rPr lang="fr-BE" altLang="nl-BE"/>
              <a:t>Kosten-baten analyse</a:t>
            </a:r>
            <a:endParaRPr lang="nl-NL" altLang="nl-BE"/>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ijdelijke aanduiding voor inhoud 3"/>
          <p:cNvGraphicFramePr>
            <a:graphicFrameLocks noGrp="1"/>
          </p:cNvGraphicFramePr>
          <p:nvPr>
            <p:ph idx="1"/>
            <p:extLst>
              <p:ext uri="{D42A27DB-BD31-4B8C-83A1-F6EECF244321}">
                <p14:modId xmlns:p14="http://schemas.microsoft.com/office/powerpoint/2010/main" val="3102226442"/>
              </p:ext>
            </p:extLst>
          </p:nvPr>
        </p:nvGraphicFramePr>
        <p:xfrm>
          <a:off x="-1016" y="260648"/>
          <a:ext cx="9145016" cy="6484620"/>
        </p:xfrm>
        <a:graphic>
          <a:graphicData uri="http://schemas.openxmlformats.org/drawingml/2006/table">
            <a:tbl>
              <a:tblPr firstRow="1" bandRow="1">
                <a:tableStyleId>{5C22544A-7EE6-4342-B048-85BDC9FD1C3A}</a:tableStyleId>
              </a:tblPr>
              <a:tblGrid>
                <a:gridCol w="1831670">
                  <a:extLst>
                    <a:ext uri="{9D8B030D-6E8A-4147-A177-3AD203B41FA5}">
                      <a16:colId xmlns:a16="http://schemas.microsoft.com/office/drawing/2014/main" val="2577660562"/>
                    </a:ext>
                  </a:extLst>
                </a:gridCol>
                <a:gridCol w="1218891">
                  <a:extLst>
                    <a:ext uri="{9D8B030D-6E8A-4147-A177-3AD203B41FA5}">
                      <a16:colId xmlns:a16="http://schemas.microsoft.com/office/drawing/2014/main" val="894685101"/>
                    </a:ext>
                  </a:extLst>
                </a:gridCol>
                <a:gridCol w="1218891">
                  <a:extLst>
                    <a:ext uri="{9D8B030D-6E8A-4147-A177-3AD203B41FA5}">
                      <a16:colId xmlns:a16="http://schemas.microsoft.com/office/drawing/2014/main" val="4094499762"/>
                    </a:ext>
                  </a:extLst>
                </a:gridCol>
                <a:gridCol w="1218891">
                  <a:extLst>
                    <a:ext uri="{9D8B030D-6E8A-4147-A177-3AD203B41FA5}">
                      <a16:colId xmlns:a16="http://schemas.microsoft.com/office/drawing/2014/main" val="3231441201"/>
                    </a:ext>
                  </a:extLst>
                </a:gridCol>
                <a:gridCol w="1218891">
                  <a:extLst>
                    <a:ext uri="{9D8B030D-6E8A-4147-A177-3AD203B41FA5}">
                      <a16:colId xmlns:a16="http://schemas.microsoft.com/office/drawing/2014/main" val="3495858875"/>
                    </a:ext>
                  </a:extLst>
                </a:gridCol>
                <a:gridCol w="1218891">
                  <a:extLst>
                    <a:ext uri="{9D8B030D-6E8A-4147-A177-3AD203B41FA5}">
                      <a16:colId xmlns:a16="http://schemas.microsoft.com/office/drawing/2014/main" val="3523975440"/>
                    </a:ext>
                  </a:extLst>
                </a:gridCol>
                <a:gridCol w="1218891">
                  <a:extLst>
                    <a:ext uri="{9D8B030D-6E8A-4147-A177-3AD203B41FA5}">
                      <a16:colId xmlns:a16="http://schemas.microsoft.com/office/drawing/2014/main" val="3263433258"/>
                    </a:ext>
                  </a:extLst>
                </a:gridCol>
              </a:tblGrid>
              <a:tr h="278130">
                <a:tc>
                  <a:txBody>
                    <a:bodyPr/>
                    <a:lstStyle/>
                    <a:p>
                      <a:pPr algn="l"/>
                      <a:endParaRPr lang="nl-BE" sz="1400" dirty="0">
                        <a:solidFill>
                          <a:srgbClr val="87CB3D"/>
                        </a:solidFill>
                      </a:endParaRPr>
                    </a:p>
                  </a:txBody>
                  <a:tcPr marL="68580" marR="68580" marT="34290" marB="34290">
                    <a:solidFill>
                      <a:schemeClr val="accent1"/>
                    </a:solidFill>
                  </a:tcPr>
                </a:tc>
                <a:tc>
                  <a:txBody>
                    <a:bodyPr/>
                    <a:lstStyle/>
                    <a:p>
                      <a:pPr algn="r"/>
                      <a:r>
                        <a:rPr lang="nl-BE" sz="1400" dirty="0">
                          <a:solidFill>
                            <a:srgbClr val="87CB3D"/>
                          </a:solidFill>
                        </a:rPr>
                        <a:t>Jaar 0</a:t>
                      </a:r>
                    </a:p>
                  </a:txBody>
                  <a:tcPr marL="68580" marR="68580" marT="34290" marB="34290">
                    <a:solidFill>
                      <a:schemeClr val="accent1"/>
                    </a:solidFill>
                  </a:tcPr>
                </a:tc>
                <a:tc>
                  <a:txBody>
                    <a:bodyPr/>
                    <a:lstStyle/>
                    <a:p>
                      <a:pPr algn="r"/>
                      <a:r>
                        <a:rPr lang="nl-BE" sz="1400" dirty="0">
                          <a:solidFill>
                            <a:srgbClr val="87CB3D"/>
                          </a:solidFill>
                        </a:rPr>
                        <a:t>Jaar 1</a:t>
                      </a:r>
                    </a:p>
                  </a:txBody>
                  <a:tcPr marL="68580" marR="68580" marT="34290" marB="34290">
                    <a:solidFill>
                      <a:schemeClr val="accent1"/>
                    </a:solidFill>
                  </a:tcPr>
                </a:tc>
                <a:tc>
                  <a:txBody>
                    <a:bodyPr/>
                    <a:lstStyle/>
                    <a:p>
                      <a:pPr algn="r"/>
                      <a:r>
                        <a:rPr lang="nl-BE" sz="1400" dirty="0">
                          <a:solidFill>
                            <a:srgbClr val="87CB3D"/>
                          </a:solidFill>
                        </a:rPr>
                        <a:t>Jaar 2</a:t>
                      </a:r>
                    </a:p>
                  </a:txBody>
                  <a:tcPr marL="68580" marR="68580" marT="34290" marB="34290">
                    <a:solidFill>
                      <a:schemeClr val="accent1"/>
                    </a:solidFill>
                  </a:tcPr>
                </a:tc>
                <a:tc>
                  <a:txBody>
                    <a:bodyPr/>
                    <a:lstStyle/>
                    <a:p>
                      <a:pPr algn="r"/>
                      <a:r>
                        <a:rPr lang="nl-BE" sz="1400" dirty="0">
                          <a:solidFill>
                            <a:srgbClr val="87CB3D"/>
                          </a:solidFill>
                        </a:rPr>
                        <a:t>Jaar 3</a:t>
                      </a:r>
                    </a:p>
                  </a:txBody>
                  <a:tcPr marL="68580" marR="68580" marT="34290" marB="34290">
                    <a:solidFill>
                      <a:schemeClr val="accent1"/>
                    </a:solidFill>
                  </a:tcPr>
                </a:tc>
                <a:tc>
                  <a:txBody>
                    <a:bodyPr/>
                    <a:lstStyle/>
                    <a:p>
                      <a:pPr algn="r"/>
                      <a:r>
                        <a:rPr lang="nl-BE" sz="1400" dirty="0">
                          <a:solidFill>
                            <a:srgbClr val="87CB3D"/>
                          </a:solidFill>
                        </a:rPr>
                        <a:t>Jaar 4</a:t>
                      </a:r>
                    </a:p>
                  </a:txBody>
                  <a:tcPr marL="68580" marR="68580" marT="34290" marB="34290">
                    <a:solidFill>
                      <a:schemeClr val="accent1"/>
                    </a:solidFill>
                  </a:tcPr>
                </a:tc>
                <a:tc>
                  <a:txBody>
                    <a:bodyPr/>
                    <a:lstStyle/>
                    <a:p>
                      <a:pPr algn="r"/>
                      <a:r>
                        <a:rPr lang="nl-BE" sz="1400" dirty="0">
                          <a:solidFill>
                            <a:srgbClr val="87CB3D"/>
                          </a:solidFill>
                        </a:rPr>
                        <a:t>Jaar 5</a:t>
                      </a:r>
                    </a:p>
                  </a:txBody>
                  <a:tcPr marL="68580" marR="68580" marT="34290" marB="34290">
                    <a:solidFill>
                      <a:schemeClr val="accent1"/>
                    </a:solidFill>
                  </a:tcPr>
                </a:tc>
                <a:extLst>
                  <a:ext uri="{0D108BD9-81ED-4DB2-BD59-A6C34878D82A}">
                    <a16:rowId xmlns:a16="http://schemas.microsoft.com/office/drawing/2014/main" val="2197845771"/>
                  </a:ext>
                </a:extLst>
              </a:tr>
              <a:tr h="278130">
                <a:tc>
                  <a:txBody>
                    <a:bodyPr/>
                    <a:lstStyle/>
                    <a:p>
                      <a:pPr algn="l"/>
                      <a:r>
                        <a:rPr lang="nl-BE" sz="1400" dirty="0"/>
                        <a:t>Software</a:t>
                      </a:r>
                    </a:p>
                  </a:txBody>
                  <a:tcPr marL="68580" marR="68580" marT="34290" marB="34290"/>
                </a:tc>
                <a:tc>
                  <a:txBody>
                    <a:bodyPr/>
                    <a:lstStyle/>
                    <a:p>
                      <a:pPr algn="r"/>
                      <a:r>
                        <a:rPr lang="nl-BE" sz="1400" dirty="0"/>
                        <a:t>2.420.000</a:t>
                      </a:r>
                    </a:p>
                  </a:txBody>
                  <a:tcPr marL="68580" marR="68580" marT="34290" marB="34290"/>
                </a:tc>
                <a:tc>
                  <a:txBody>
                    <a:bodyPr/>
                    <a:lstStyle/>
                    <a:p>
                      <a:pPr algn="r"/>
                      <a:endParaRPr lang="nl-BE" sz="1400" dirty="0"/>
                    </a:p>
                  </a:txBody>
                  <a:tcPr marL="68580" marR="68580" marT="34290" marB="34290"/>
                </a:tc>
                <a:tc>
                  <a:txBody>
                    <a:bodyPr/>
                    <a:lstStyle/>
                    <a:p>
                      <a:pPr algn="r"/>
                      <a:endParaRPr lang="nl-BE" sz="1400" dirty="0"/>
                    </a:p>
                  </a:txBody>
                  <a:tcPr marL="68580" marR="68580" marT="34290" marB="34290"/>
                </a:tc>
                <a:tc>
                  <a:txBody>
                    <a:bodyPr/>
                    <a:lstStyle/>
                    <a:p>
                      <a:pPr algn="r"/>
                      <a:endParaRPr lang="nl-BE" sz="1400" dirty="0"/>
                    </a:p>
                  </a:txBody>
                  <a:tcPr marL="68580" marR="68580" marT="34290" marB="34290"/>
                </a:tc>
                <a:tc>
                  <a:txBody>
                    <a:bodyPr/>
                    <a:lstStyle/>
                    <a:p>
                      <a:pPr algn="r"/>
                      <a:endParaRPr lang="nl-BE" sz="1400" dirty="0"/>
                    </a:p>
                  </a:txBody>
                  <a:tcPr marL="68580" marR="68580" marT="34290" marB="34290"/>
                </a:tc>
                <a:tc>
                  <a:txBody>
                    <a:bodyPr/>
                    <a:lstStyle/>
                    <a:p>
                      <a:pPr algn="r"/>
                      <a:endParaRPr lang="nl-BE" sz="1400" dirty="0"/>
                    </a:p>
                  </a:txBody>
                  <a:tcPr marL="68580" marR="68580" marT="34290" marB="34290"/>
                </a:tc>
                <a:extLst>
                  <a:ext uri="{0D108BD9-81ED-4DB2-BD59-A6C34878D82A}">
                    <a16:rowId xmlns:a16="http://schemas.microsoft.com/office/drawing/2014/main" val="220709246"/>
                  </a:ext>
                </a:extLst>
              </a:tr>
              <a:tr h="278130">
                <a:tc>
                  <a:txBody>
                    <a:bodyPr/>
                    <a:lstStyle/>
                    <a:p>
                      <a:pPr algn="l"/>
                      <a:r>
                        <a:rPr lang="nl-BE" sz="1400" dirty="0"/>
                        <a:t>Softwarelicenties</a:t>
                      </a:r>
                    </a:p>
                  </a:txBody>
                  <a:tcPr marL="68580" marR="68580" marT="34290" marB="34290"/>
                </a:tc>
                <a:tc>
                  <a:txBody>
                    <a:bodyPr/>
                    <a:lstStyle/>
                    <a:p>
                      <a:pPr algn="r"/>
                      <a:endParaRPr lang="nl-BE" sz="1400" dirty="0"/>
                    </a:p>
                  </a:txBody>
                  <a:tcPr marL="68580" marR="68580" marT="34290" marB="34290"/>
                </a:tc>
                <a:tc>
                  <a:txBody>
                    <a:bodyPr/>
                    <a:lstStyle/>
                    <a:p>
                      <a:pPr algn="r"/>
                      <a:r>
                        <a:rPr lang="nl-BE" sz="1400" dirty="0"/>
                        <a:t>220.000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220.000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220.000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220.000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220.000</a:t>
                      </a:r>
                    </a:p>
                  </a:txBody>
                  <a:tcPr marL="68580" marR="68580" marT="34290" marB="34290"/>
                </a:tc>
                <a:extLst>
                  <a:ext uri="{0D108BD9-81ED-4DB2-BD59-A6C34878D82A}">
                    <a16:rowId xmlns:a16="http://schemas.microsoft.com/office/drawing/2014/main" val="294304768"/>
                  </a:ext>
                </a:extLst>
              </a:tr>
              <a:tr h="278130">
                <a:tc>
                  <a:txBody>
                    <a:bodyPr/>
                    <a:lstStyle/>
                    <a:p>
                      <a:pPr algn="l"/>
                      <a:r>
                        <a:rPr lang="nl-BE" sz="1400" dirty="0"/>
                        <a:t>Hardware</a:t>
                      </a:r>
                    </a:p>
                  </a:txBody>
                  <a:tcPr marL="68580" marR="68580" marT="34290" marB="34290"/>
                </a:tc>
                <a:tc>
                  <a:txBody>
                    <a:bodyPr/>
                    <a:lstStyle/>
                    <a:p>
                      <a:pPr algn="r"/>
                      <a:r>
                        <a:rPr lang="nl-BE" sz="1400" dirty="0"/>
                        <a:t>1.850.000</a:t>
                      </a:r>
                    </a:p>
                  </a:txBody>
                  <a:tcPr marL="68580" marR="68580" marT="34290" marB="34290"/>
                </a:tc>
                <a:tc>
                  <a:txBody>
                    <a:bodyPr/>
                    <a:lstStyle/>
                    <a:p>
                      <a:pPr algn="r"/>
                      <a:endParaRPr lang="nl-BE" sz="1400" dirty="0"/>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nl-BE" sz="1400" dirty="0"/>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nl-BE" sz="1400" dirty="0"/>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nl-BE" sz="1400" dirty="0"/>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nl-BE" sz="1400" dirty="0"/>
                    </a:p>
                  </a:txBody>
                  <a:tcPr marL="68580" marR="68580" marT="34290" marB="34290"/>
                </a:tc>
                <a:extLst>
                  <a:ext uri="{0D108BD9-81ED-4DB2-BD59-A6C34878D82A}">
                    <a16:rowId xmlns:a16="http://schemas.microsoft.com/office/drawing/2014/main" val="777210379"/>
                  </a:ext>
                </a:extLst>
              </a:tr>
              <a:tr h="278130">
                <a:tc>
                  <a:txBody>
                    <a:bodyPr/>
                    <a:lstStyle/>
                    <a:p>
                      <a:pPr algn="l"/>
                      <a:r>
                        <a:rPr lang="nl-BE" sz="1400" dirty="0"/>
                        <a:t>Consultants</a:t>
                      </a:r>
                    </a:p>
                  </a:txBody>
                  <a:tcPr marL="68580" marR="68580" marT="34290" marB="34290"/>
                </a:tc>
                <a:tc>
                  <a:txBody>
                    <a:bodyPr/>
                    <a:lstStyle/>
                    <a:p>
                      <a:pPr algn="r"/>
                      <a:r>
                        <a:rPr lang="nl-BE" sz="1400" dirty="0"/>
                        <a:t>3.000.400</a:t>
                      </a:r>
                    </a:p>
                  </a:txBody>
                  <a:tcPr marL="68580" marR="68580" marT="34290" marB="34290"/>
                </a:tc>
                <a:tc>
                  <a:txBody>
                    <a:bodyPr/>
                    <a:lstStyle/>
                    <a:p>
                      <a:pPr algn="r"/>
                      <a:endParaRPr lang="nl-BE" sz="1400" dirty="0"/>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nl-BE" sz="1400" dirty="0"/>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nl-BE" sz="1400" dirty="0"/>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nl-BE" sz="1400" dirty="0"/>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nl-BE" sz="1400" dirty="0"/>
                    </a:p>
                  </a:txBody>
                  <a:tcPr marL="68580" marR="68580" marT="34290" marB="34290"/>
                </a:tc>
                <a:extLst>
                  <a:ext uri="{0D108BD9-81ED-4DB2-BD59-A6C34878D82A}">
                    <a16:rowId xmlns:a16="http://schemas.microsoft.com/office/drawing/2014/main" val="2015277603"/>
                  </a:ext>
                </a:extLst>
              </a:tr>
              <a:tr h="278130">
                <a:tc>
                  <a:txBody>
                    <a:bodyPr/>
                    <a:lstStyle/>
                    <a:p>
                      <a:pPr algn="l"/>
                      <a:r>
                        <a:rPr lang="nl-BE" sz="1400" dirty="0"/>
                        <a:t>Training</a:t>
                      </a:r>
                    </a:p>
                  </a:txBody>
                  <a:tcPr marL="68580" marR="68580" marT="34290" marB="34290"/>
                </a:tc>
                <a:tc>
                  <a:txBody>
                    <a:bodyPr/>
                    <a:lstStyle/>
                    <a:p>
                      <a:pPr algn="r"/>
                      <a:r>
                        <a:rPr lang="nl-BE" sz="1400" dirty="0"/>
                        <a:t>1.280.000</a:t>
                      </a:r>
                    </a:p>
                  </a:txBody>
                  <a:tcPr marL="68580" marR="68580" marT="34290" marB="34290"/>
                </a:tc>
                <a:tc>
                  <a:txBody>
                    <a:bodyPr/>
                    <a:lstStyle/>
                    <a:p>
                      <a:pPr algn="r"/>
                      <a:endParaRPr lang="nl-BE" sz="1400" dirty="0"/>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nl-BE" sz="1400" dirty="0"/>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nl-BE" sz="1400" dirty="0"/>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nl-BE" sz="1400" dirty="0"/>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nl-BE" sz="1400" dirty="0"/>
                    </a:p>
                  </a:txBody>
                  <a:tcPr marL="68580" marR="68580" marT="34290" marB="34290"/>
                </a:tc>
                <a:extLst>
                  <a:ext uri="{0D108BD9-81ED-4DB2-BD59-A6C34878D82A}">
                    <a16:rowId xmlns:a16="http://schemas.microsoft.com/office/drawing/2014/main" val="3392420657"/>
                  </a:ext>
                </a:extLst>
              </a:tr>
              <a:tr h="480060">
                <a:tc>
                  <a:txBody>
                    <a:bodyPr/>
                    <a:lstStyle/>
                    <a:p>
                      <a:pPr algn="l"/>
                      <a:r>
                        <a:rPr lang="nl-BE" sz="1400" dirty="0"/>
                        <a:t>Implementatieteam</a:t>
                      </a:r>
                    </a:p>
                  </a:txBody>
                  <a:tcPr marL="68580" marR="68580" marT="34290" marB="34290"/>
                </a:tc>
                <a:tc>
                  <a:txBody>
                    <a:bodyPr/>
                    <a:lstStyle/>
                    <a:p>
                      <a:pPr algn="r"/>
                      <a:r>
                        <a:rPr lang="nl-BE" sz="1400" dirty="0"/>
                        <a:t>400.000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400.000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400.000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400.000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nl-BE" sz="1400" dirty="0"/>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nl-BE" sz="1400" dirty="0"/>
                    </a:p>
                  </a:txBody>
                  <a:tcPr marL="68580" marR="68580" marT="34290" marB="34290"/>
                </a:tc>
                <a:extLst>
                  <a:ext uri="{0D108BD9-81ED-4DB2-BD59-A6C34878D82A}">
                    <a16:rowId xmlns:a16="http://schemas.microsoft.com/office/drawing/2014/main" val="1550488165"/>
                  </a:ext>
                </a:extLst>
              </a:tr>
              <a:tr h="278130">
                <a:tc>
                  <a:txBody>
                    <a:bodyPr/>
                    <a:lstStyle/>
                    <a:p>
                      <a:pPr algn="l"/>
                      <a:r>
                        <a:rPr lang="nl-BE" sz="1400" dirty="0"/>
                        <a:t>Totale kosten</a:t>
                      </a:r>
                    </a:p>
                  </a:txBody>
                  <a:tcPr marL="68580" marR="68580" marT="34290" marB="34290"/>
                </a:tc>
                <a:tc>
                  <a:txBody>
                    <a:bodyPr/>
                    <a:lstStyle/>
                    <a:p>
                      <a:pPr algn="r"/>
                      <a:r>
                        <a:rPr lang="nl-BE" sz="1400" dirty="0"/>
                        <a:t>8.950.400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620.000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620.000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620.000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220.000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220.000</a:t>
                      </a:r>
                    </a:p>
                  </a:txBody>
                  <a:tcPr marL="68580" marR="68580" marT="34290" marB="34290"/>
                </a:tc>
                <a:extLst>
                  <a:ext uri="{0D108BD9-81ED-4DB2-BD59-A6C34878D82A}">
                    <a16:rowId xmlns:a16="http://schemas.microsoft.com/office/drawing/2014/main" val="1380699720"/>
                  </a:ext>
                </a:extLst>
              </a:tr>
              <a:tr h="278130">
                <a:tc>
                  <a:txBody>
                    <a:bodyPr/>
                    <a:lstStyle/>
                    <a:p>
                      <a:pPr algn="l"/>
                      <a:r>
                        <a:rPr lang="nl-BE" sz="1400" dirty="0"/>
                        <a:t>Besparingen</a:t>
                      </a:r>
                    </a:p>
                  </a:txBody>
                  <a:tcPr marL="68580" marR="68580" marT="34290" marB="34290"/>
                </a:tc>
                <a:tc>
                  <a:txBody>
                    <a:bodyPr/>
                    <a:lstStyle/>
                    <a:p>
                      <a:pPr algn="r"/>
                      <a:r>
                        <a:rPr lang="nl-BE" sz="1400" dirty="0"/>
                        <a:t>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nl-BE" sz="1400" dirty="0"/>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nl-BE" sz="1400" dirty="0"/>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nl-BE" sz="1400" dirty="0"/>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nl-BE" sz="1400" dirty="0"/>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nl-BE" sz="1400" dirty="0"/>
                    </a:p>
                  </a:txBody>
                  <a:tcPr marL="68580" marR="68580" marT="34290" marB="34290"/>
                </a:tc>
                <a:extLst>
                  <a:ext uri="{0D108BD9-81ED-4DB2-BD59-A6C34878D82A}">
                    <a16:rowId xmlns:a16="http://schemas.microsoft.com/office/drawing/2014/main" val="1997338575"/>
                  </a:ext>
                </a:extLst>
              </a:tr>
              <a:tr h="480060">
                <a:tc>
                  <a:txBody>
                    <a:bodyPr/>
                    <a:lstStyle/>
                    <a:p>
                      <a:pPr algn="l"/>
                      <a:r>
                        <a:rPr lang="nl-BE" sz="1400" dirty="0"/>
                        <a:t>Reductie van de voorraadkosten</a:t>
                      </a:r>
                    </a:p>
                  </a:txBody>
                  <a:tcPr marL="68580" marR="68580" marT="34290" marB="34290"/>
                </a:tc>
                <a:tc>
                  <a:txBody>
                    <a:bodyPr/>
                    <a:lstStyle/>
                    <a:p>
                      <a:pPr algn="r"/>
                      <a:endParaRPr lang="nl-BE" sz="1400" dirty="0"/>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2.750.000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2.750.000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2.750.000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2.750.000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2.750.000</a:t>
                      </a:r>
                    </a:p>
                  </a:txBody>
                  <a:tcPr marL="68580" marR="68580" marT="34290" marB="34290"/>
                </a:tc>
                <a:extLst>
                  <a:ext uri="{0D108BD9-81ED-4DB2-BD59-A6C34878D82A}">
                    <a16:rowId xmlns:a16="http://schemas.microsoft.com/office/drawing/2014/main" val="1821047717"/>
                  </a:ext>
                </a:extLst>
              </a:tr>
              <a:tr h="685800">
                <a:tc>
                  <a:txBody>
                    <a:bodyPr/>
                    <a:lstStyle/>
                    <a:p>
                      <a:pPr algn="l"/>
                      <a:r>
                        <a:rPr lang="nl-BE" sz="1400" dirty="0"/>
                        <a:t>Reductie van de administratieve kosten</a:t>
                      </a:r>
                    </a:p>
                  </a:txBody>
                  <a:tcPr marL="68580" marR="68580" marT="34290" marB="34290"/>
                </a:tc>
                <a:tc>
                  <a:txBody>
                    <a:bodyPr/>
                    <a:lstStyle/>
                    <a:p>
                      <a:pPr algn="r"/>
                      <a:endParaRPr lang="nl-BE" sz="1400" dirty="0"/>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1.250.000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1.250.000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1.250.000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1.250.000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1.250.000</a:t>
                      </a:r>
                    </a:p>
                  </a:txBody>
                  <a:tcPr marL="68580" marR="68580" marT="34290" marB="34290"/>
                </a:tc>
                <a:extLst>
                  <a:ext uri="{0D108BD9-81ED-4DB2-BD59-A6C34878D82A}">
                    <a16:rowId xmlns:a16="http://schemas.microsoft.com/office/drawing/2014/main" val="2973821700"/>
                  </a:ext>
                </a:extLst>
              </a:tr>
              <a:tr h="480060">
                <a:tc>
                  <a:txBody>
                    <a:bodyPr/>
                    <a:lstStyle/>
                    <a:p>
                      <a:pPr algn="l"/>
                      <a:r>
                        <a:rPr lang="nl-BE" sz="1400" dirty="0"/>
                        <a:t>Niet tastbare voordelen</a:t>
                      </a:r>
                    </a:p>
                  </a:txBody>
                  <a:tcPr marL="68580" marR="68580" marT="34290" marB="34290"/>
                </a:tc>
                <a:tc>
                  <a:txBody>
                    <a:bodyPr/>
                    <a:lstStyle/>
                    <a:p>
                      <a:pPr algn="r"/>
                      <a:endParaRPr lang="nl-BE" sz="1400" dirty="0"/>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nl-BE" sz="1400" dirty="0"/>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nl-BE" sz="1400" dirty="0"/>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nl-BE" sz="1400" dirty="0"/>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nl-BE" sz="1400" dirty="0"/>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nl-BE" sz="1400" dirty="0"/>
                    </a:p>
                  </a:txBody>
                  <a:tcPr marL="68580" marR="68580" marT="34290" marB="34290"/>
                </a:tc>
                <a:extLst>
                  <a:ext uri="{0D108BD9-81ED-4DB2-BD59-A6C34878D82A}">
                    <a16:rowId xmlns:a16="http://schemas.microsoft.com/office/drawing/2014/main" val="3816613908"/>
                  </a:ext>
                </a:extLst>
              </a:tr>
              <a:tr h="480060">
                <a:tc>
                  <a:txBody>
                    <a:bodyPr/>
                    <a:lstStyle/>
                    <a:p>
                      <a:pPr algn="l"/>
                      <a:r>
                        <a:rPr lang="nl-BE" sz="1400" dirty="0"/>
                        <a:t>Totale besparingen</a:t>
                      </a:r>
                    </a:p>
                  </a:txBody>
                  <a:tcPr marL="68580" marR="68580" marT="34290" marB="34290"/>
                </a:tc>
                <a:tc>
                  <a:txBody>
                    <a:bodyPr/>
                    <a:lstStyle/>
                    <a:p>
                      <a:pPr algn="r"/>
                      <a:r>
                        <a:rPr lang="nl-BE" sz="1400" dirty="0"/>
                        <a:t>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4.000.000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4.000.000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4.000.000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4.000.000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4.000.000</a:t>
                      </a:r>
                    </a:p>
                  </a:txBody>
                  <a:tcPr marL="68580" marR="68580" marT="34290" marB="34290"/>
                </a:tc>
                <a:extLst>
                  <a:ext uri="{0D108BD9-81ED-4DB2-BD59-A6C34878D82A}">
                    <a16:rowId xmlns:a16="http://schemas.microsoft.com/office/drawing/2014/main" val="1034356742"/>
                  </a:ext>
                </a:extLst>
              </a:tr>
              <a:tr h="278130">
                <a:tc>
                  <a:txBody>
                    <a:bodyPr/>
                    <a:lstStyle/>
                    <a:p>
                      <a:pPr algn="l"/>
                      <a:r>
                        <a:rPr lang="nl-BE" sz="1400" dirty="0"/>
                        <a:t>Netto totaal</a:t>
                      </a:r>
                    </a:p>
                  </a:txBody>
                  <a:tcPr marL="68580" marR="68580" marT="34290" marB="34290"/>
                </a:tc>
                <a:tc>
                  <a:txBody>
                    <a:bodyPr/>
                    <a:lstStyle/>
                    <a:p>
                      <a:pPr algn="r"/>
                      <a:r>
                        <a:rPr lang="nl-BE" sz="1400" dirty="0"/>
                        <a:t>-8.950.400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3.380.000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3.380.000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3.380.000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3.780.000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3.780.000</a:t>
                      </a:r>
                    </a:p>
                  </a:txBody>
                  <a:tcPr marL="68580" marR="68580" marT="34290" marB="34290"/>
                </a:tc>
                <a:extLst>
                  <a:ext uri="{0D108BD9-81ED-4DB2-BD59-A6C34878D82A}">
                    <a16:rowId xmlns:a16="http://schemas.microsoft.com/office/drawing/2014/main" val="4023517891"/>
                  </a:ext>
                </a:extLst>
              </a:tr>
              <a:tr h="480060">
                <a:tc>
                  <a:txBody>
                    <a:bodyPr/>
                    <a:lstStyle/>
                    <a:p>
                      <a:pPr algn="l"/>
                      <a:r>
                        <a:rPr lang="nl-BE" sz="1400" dirty="0" err="1"/>
                        <a:t>Discounted</a:t>
                      </a:r>
                      <a:r>
                        <a:rPr lang="nl-BE" sz="1400" dirty="0"/>
                        <a:t> Cash Flow Factor</a:t>
                      </a:r>
                    </a:p>
                  </a:txBody>
                  <a:tcPr marL="68580" marR="68580" marT="34290" marB="34290"/>
                </a:tc>
                <a:tc>
                  <a:txBody>
                    <a:bodyPr/>
                    <a:lstStyle/>
                    <a:p>
                      <a:pPr algn="r"/>
                      <a:r>
                        <a:rPr lang="nl-BE" sz="1400" dirty="0"/>
                        <a:t>1,000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0,909</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0,826</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0,751</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0,683</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0,621</a:t>
                      </a:r>
                    </a:p>
                  </a:txBody>
                  <a:tcPr marL="68580" marR="68580" marT="34290" marB="34290"/>
                </a:tc>
                <a:extLst>
                  <a:ext uri="{0D108BD9-81ED-4DB2-BD59-A6C34878D82A}">
                    <a16:rowId xmlns:a16="http://schemas.microsoft.com/office/drawing/2014/main" val="1197011322"/>
                  </a:ext>
                </a:extLst>
              </a:tr>
              <a:tr h="278130">
                <a:tc>
                  <a:txBody>
                    <a:bodyPr/>
                    <a:lstStyle/>
                    <a:p>
                      <a:pPr algn="l"/>
                      <a:r>
                        <a:rPr lang="nl-BE" sz="1400" dirty="0"/>
                        <a:t>Verlies/Winst</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-8.950.400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3.072.420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2.791.880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2.538.380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2.581.740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t>2.347.380</a:t>
                      </a:r>
                    </a:p>
                  </a:txBody>
                  <a:tcPr marL="68580" marR="68580" marT="34290" marB="34290"/>
                </a:tc>
                <a:extLst>
                  <a:ext uri="{0D108BD9-81ED-4DB2-BD59-A6C34878D82A}">
                    <a16:rowId xmlns:a16="http://schemas.microsoft.com/office/drawing/2014/main" val="3157730955"/>
                  </a:ext>
                </a:extLst>
              </a:tr>
              <a:tr h="480060">
                <a:tc>
                  <a:txBody>
                    <a:bodyPr/>
                    <a:lstStyle/>
                    <a:p>
                      <a:pPr algn="l"/>
                      <a:r>
                        <a:rPr lang="nl-BE" sz="1400" dirty="0"/>
                        <a:t>Verlies/Winst cumulatief</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solidFill>
                            <a:srgbClr val="C00000"/>
                          </a:solidFill>
                        </a:rPr>
                        <a:t>-8.950.400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solidFill>
                            <a:srgbClr val="C00000"/>
                          </a:solidFill>
                        </a:rPr>
                        <a:t>-5.877.980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solidFill>
                            <a:srgbClr val="C00000"/>
                          </a:solidFill>
                        </a:rPr>
                        <a:t>-3.086.100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solidFill>
                            <a:srgbClr val="C00000"/>
                          </a:solidFill>
                        </a:rPr>
                        <a:t>-547.720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solidFill>
                            <a:srgbClr val="87CB3D"/>
                          </a:solidFill>
                        </a:rPr>
                        <a:t>2.034.020</a:t>
                      </a:r>
                    </a:p>
                  </a:txBody>
                  <a:tcPr marL="68580" marR="68580" marT="34290" marB="34290"/>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nl-BE" sz="1400" dirty="0">
                          <a:solidFill>
                            <a:srgbClr val="87CB3D"/>
                          </a:solidFill>
                        </a:rPr>
                        <a:t>4.381.400</a:t>
                      </a:r>
                    </a:p>
                  </a:txBody>
                  <a:tcPr marL="68580" marR="68580" marT="34290" marB="34290"/>
                </a:tc>
                <a:extLst>
                  <a:ext uri="{0D108BD9-81ED-4DB2-BD59-A6C34878D82A}">
                    <a16:rowId xmlns:a16="http://schemas.microsoft.com/office/drawing/2014/main" val="373459562"/>
                  </a:ext>
                </a:extLst>
              </a:tr>
            </a:tbl>
          </a:graphicData>
        </a:graphic>
      </p:graphicFrame>
    </p:spTree>
    <p:extLst>
      <p:ext uri="{BB962C8B-B14F-4D97-AF65-F5344CB8AC3E}">
        <p14:creationId xmlns:p14="http://schemas.microsoft.com/office/powerpoint/2010/main" val="27172687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jdelijke aanduiding voor inhoud 2"/>
          <p:cNvSpPr>
            <a:spLocks noGrp="1"/>
          </p:cNvSpPr>
          <p:nvPr>
            <p:ph idx="1"/>
          </p:nvPr>
        </p:nvSpPr>
        <p:spPr>
          <a:xfrm>
            <a:off x="414338" y="1258494"/>
            <a:ext cx="8229600" cy="5000625"/>
          </a:xfrm>
        </p:spPr>
        <p:txBody>
          <a:bodyPr/>
          <a:lstStyle/>
          <a:p>
            <a:pPr eaLnBrk="1" hangingPunct="1"/>
            <a:r>
              <a:rPr lang="nl-BE" altLang="nl-BE" dirty="0"/>
              <a:t>Resultaten bij deelnemers enquête Panorama-consulting</a:t>
            </a:r>
          </a:p>
        </p:txBody>
      </p:sp>
      <p:sp>
        <p:nvSpPr>
          <p:cNvPr id="96259" name="Titel 1"/>
          <p:cNvSpPr>
            <a:spLocks noGrp="1"/>
          </p:cNvSpPr>
          <p:nvPr>
            <p:ph type="title"/>
          </p:nvPr>
        </p:nvSpPr>
        <p:spPr>
          <a:xfrm>
            <a:off x="1258888" y="214313"/>
            <a:ext cx="7385050" cy="1066800"/>
          </a:xfrm>
        </p:spPr>
        <p:txBody>
          <a:bodyPr/>
          <a:lstStyle/>
          <a:p>
            <a:pPr eaLnBrk="1" hangingPunct="1"/>
            <a:r>
              <a:rPr lang="nl-BE" altLang="nl-BE"/>
              <a:t>Kosten-baten analyse</a:t>
            </a:r>
          </a:p>
        </p:txBody>
      </p:sp>
      <p:pic>
        <p:nvPicPr>
          <p:cNvPr id="962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286000"/>
            <a:ext cx="7686675" cy="414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Rechte verbindingslijn met pijl 4"/>
          <p:cNvCxnSpPr/>
          <p:nvPr/>
        </p:nvCxnSpPr>
        <p:spPr>
          <a:xfrm>
            <a:off x="4284663" y="3016250"/>
            <a:ext cx="0" cy="2952750"/>
          </a:xfrm>
          <a:prstGeom prst="straightConnector1">
            <a:avLst/>
          </a:prstGeom>
          <a:ln w="57150">
            <a:solidFill>
              <a:schemeClr val="tx2">
                <a:lumMod val="85000"/>
                <a:lumOff val="15000"/>
              </a:schemeClr>
            </a:solidFill>
            <a:tailEnd type="arrow"/>
          </a:ln>
        </p:spPr>
        <p:style>
          <a:lnRef idx="1">
            <a:schemeClr val="accent1"/>
          </a:lnRef>
          <a:fillRef idx="0">
            <a:schemeClr val="accent1"/>
          </a:fillRef>
          <a:effectRef idx="0">
            <a:schemeClr val="accent1"/>
          </a:effectRef>
          <a:fontRef idx="minor">
            <a:schemeClr val="tx1"/>
          </a:fontRef>
        </p:style>
      </p:cxnSp>
      <p:sp>
        <p:nvSpPr>
          <p:cNvPr id="96262" name="Tekstvak 7"/>
          <p:cNvSpPr txBox="1">
            <a:spLocks noChangeArrowheads="1"/>
          </p:cNvSpPr>
          <p:nvPr/>
        </p:nvSpPr>
        <p:spPr bwMode="auto">
          <a:xfrm>
            <a:off x="4467599" y="2852936"/>
            <a:ext cx="2808287" cy="1476375"/>
          </a:xfrm>
          <a:prstGeom prst="rect">
            <a:avLst/>
          </a:prstGeom>
          <a:solidFill>
            <a:schemeClr val="bg1"/>
          </a:solidFill>
          <a:ln w="28575">
            <a:solidFill>
              <a:srgbClr val="0070C0"/>
            </a:solidFill>
            <a:miter lim="800000"/>
            <a:headEnd/>
            <a:tailEnd/>
          </a:ln>
        </p:spPr>
        <p:txBody>
          <a:bodyPr>
            <a:spAutoFit/>
          </a:bodyPr>
          <a:lstStyle>
            <a:lvl1pPr>
              <a:spcBef>
                <a:spcPts val="300"/>
              </a:spcBef>
              <a:buClr>
                <a:srgbClr val="2B4A5E"/>
              </a:buClr>
              <a:buFont typeface="Georgia" panose="02040502050405020303" pitchFamily="18" charset="0"/>
              <a:buChar char="•"/>
              <a:defRPr sz="2800">
                <a:solidFill>
                  <a:schemeClr val="tx1"/>
                </a:solidFill>
                <a:latin typeface="Verdana" panose="020B0604030504040204" pitchFamily="34" charset="0"/>
              </a:defRPr>
            </a:lvl1pPr>
            <a:lvl2pPr marL="742950" indent="-285750">
              <a:spcBef>
                <a:spcPts val="300"/>
              </a:spcBef>
              <a:buClr>
                <a:schemeClr val="accent2"/>
              </a:buClr>
              <a:buFont typeface="Georgia" panose="02040502050405020303" pitchFamily="18" charset="0"/>
              <a:buChar char="▫"/>
              <a:defRPr sz="2600">
                <a:solidFill>
                  <a:schemeClr val="accent2"/>
                </a:solidFill>
                <a:latin typeface="Verdana" panose="020B0604030504040204" pitchFamily="34" charset="0"/>
              </a:defRPr>
            </a:lvl2pPr>
            <a:lvl3pPr marL="1143000" indent="-228600">
              <a:spcBef>
                <a:spcPts val="300"/>
              </a:spcBef>
              <a:buClr>
                <a:schemeClr val="accent1"/>
              </a:buClr>
              <a:buFont typeface="Wingdings 2" panose="05020102010507070707" pitchFamily="18" charset="2"/>
              <a:buChar char=""/>
              <a:defRPr sz="2400">
                <a:solidFill>
                  <a:srgbClr val="C00000"/>
                </a:solidFill>
                <a:latin typeface="Verdana" panose="020B0604030504040204" pitchFamily="34" charset="0"/>
              </a:defRPr>
            </a:lvl3pPr>
            <a:lvl4pPr marL="1600200" indent="-228600">
              <a:spcBef>
                <a:spcPts val="300"/>
              </a:spcBef>
              <a:buClr>
                <a:schemeClr val="accent1"/>
              </a:buClr>
              <a:buFont typeface="Wingdings 2" panose="05020102010507070707" pitchFamily="18" charset="2"/>
              <a:buChar char=""/>
              <a:defRPr sz="2200">
                <a:solidFill>
                  <a:srgbClr val="80B23E"/>
                </a:solidFill>
                <a:latin typeface="Verdana" panose="020B0604030504040204" pitchFamily="34" charset="0"/>
              </a:defRPr>
            </a:lvl4pPr>
            <a:lvl5pPr marL="2057400" indent="-228600">
              <a:spcBef>
                <a:spcPts val="300"/>
              </a:spcBef>
              <a:buClr>
                <a:srgbClr val="A04DA3"/>
              </a:buClr>
              <a:buFont typeface="Georgia" panose="02040502050405020303" pitchFamily="18" charset="0"/>
              <a:buChar char="▫"/>
              <a:defRPr sz="2000">
                <a:solidFill>
                  <a:srgbClr val="EB8735"/>
                </a:solidFill>
                <a:latin typeface="Verdana" panose="020B0604030504040204" pitchFamily="34" charset="0"/>
              </a:defRPr>
            </a:lvl5pPr>
            <a:lvl6pPr marL="25146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6pPr>
            <a:lvl7pPr marL="29718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7pPr>
            <a:lvl8pPr marL="34290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8pPr>
            <a:lvl9pPr marL="3886200" indent="-228600" eaLnBrk="0" fontAlgn="base" hangingPunct="0">
              <a:spcBef>
                <a:spcPts val="300"/>
              </a:spcBef>
              <a:spcAft>
                <a:spcPct val="0"/>
              </a:spcAft>
              <a:buClr>
                <a:srgbClr val="A04DA3"/>
              </a:buClr>
              <a:buFont typeface="Georgia" panose="02040502050405020303" pitchFamily="18" charset="0"/>
              <a:buChar char="▫"/>
              <a:defRPr sz="2000">
                <a:solidFill>
                  <a:srgbClr val="EB8735"/>
                </a:solidFill>
                <a:latin typeface="Verdana" panose="020B0604030504040204" pitchFamily="34" charset="0"/>
              </a:defRPr>
            </a:lvl9pPr>
          </a:lstStyle>
          <a:p>
            <a:pPr eaLnBrk="1" hangingPunct="1">
              <a:spcBef>
                <a:spcPct val="0"/>
              </a:spcBef>
              <a:buClrTx/>
              <a:buFontTx/>
              <a:buNone/>
            </a:pPr>
            <a:r>
              <a:rPr lang="nl-BE" altLang="nl-BE" sz="1800">
                <a:latin typeface="Arial" panose="020B0604020202020204" pitchFamily="34" charset="0"/>
              </a:rPr>
              <a:t>% projecten met PayBack na 3 jaar:</a:t>
            </a:r>
          </a:p>
          <a:p>
            <a:pPr eaLnBrk="1" hangingPunct="1">
              <a:spcBef>
                <a:spcPct val="0"/>
              </a:spcBef>
              <a:buClrTx/>
              <a:buFontTx/>
              <a:buNone/>
            </a:pPr>
            <a:r>
              <a:rPr lang="nl-BE" altLang="nl-BE" sz="1800">
                <a:latin typeface="Arial" panose="020B0604020202020204" pitchFamily="34" charset="0"/>
              </a:rPr>
              <a:t>Tier 1: 55%</a:t>
            </a:r>
          </a:p>
          <a:p>
            <a:pPr eaLnBrk="1" hangingPunct="1">
              <a:spcBef>
                <a:spcPct val="0"/>
              </a:spcBef>
              <a:buClrTx/>
              <a:buFontTx/>
              <a:buNone/>
            </a:pPr>
            <a:r>
              <a:rPr lang="nl-BE" altLang="nl-BE" sz="1800">
                <a:latin typeface="Arial" panose="020B0604020202020204" pitchFamily="34" charset="0"/>
              </a:rPr>
              <a:t>Tier 2: 66%</a:t>
            </a:r>
          </a:p>
          <a:p>
            <a:pPr eaLnBrk="1" hangingPunct="1">
              <a:spcBef>
                <a:spcPct val="0"/>
              </a:spcBef>
              <a:buClrTx/>
              <a:buFontTx/>
              <a:buNone/>
            </a:pPr>
            <a:r>
              <a:rPr lang="nl-BE" altLang="nl-BE" sz="1800">
                <a:latin typeface="Arial" panose="020B0604020202020204" pitchFamily="34" charset="0"/>
              </a:rPr>
              <a:t>Tier 3: 76%</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a:extLst>
              <a:ext uri="{FF2B5EF4-FFF2-40B4-BE49-F238E27FC236}">
                <a16:creationId xmlns:a16="http://schemas.microsoft.com/office/drawing/2014/main" id="{59CCA2AC-52C7-4101-AD37-38CC0EB277F5}"/>
              </a:ext>
            </a:extLst>
          </p:cNvPr>
          <p:cNvPicPr>
            <a:picLocks noGrp="1" noChangeAspect="1"/>
          </p:cNvPicPr>
          <p:nvPr>
            <p:ph idx="1"/>
          </p:nvPr>
        </p:nvPicPr>
        <p:blipFill rotWithShape="1">
          <a:blip r:embed="rId2"/>
          <a:srcRect l="19227"/>
          <a:stretch/>
        </p:blipFill>
        <p:spPr>
          <a:xfrm>
            <a:off x="2267744" y="1150946"/>
            <a:ext cx="6552728" cy="5492741"/>
          </a:xfrm>
          <a:prstGeom prst="rect">
            <a:avLst/>
          </a:prstGeom>
        </p:spPr>
      </p:pic>
      <p:sp>
        <p:nvSpPr>
          <p:cNvPr id="3" name="Titel 2">
            <a:extLst>
              <a:ext uri="{FF2B5EF4-FFF2-40B4-BE49-F238E27FC236}">
                <a16:creationId xmlns:a16="http://schemas.microsoft.com/office/drawing/2014/main" id="{D829738C-53BF-450E-9C2C-6D160F01FA55}"/>
              </a:ext>
            </a:extLst>
          </p:cNvPr>
          <p:cNvSpPr>
            <a:spLocks noGrp="1"/>
          </p:cNvSpPr>
          <p:nvPr>
            <p:ph type="title"/>
          </p:nvPr>
        </p:nvSpPr>
        <p:spPr/>
        <p:txBody>
          <a:bodyPr/>
          <a:lstStyle/>
          <a:p>
            <a:r>
              <a:rPr lang="nl-BE" dirty="0" err="1"/>
              <a:t>Payback</a:t>
            </a:r>
            <a:r>
              <a:rPr lang="nl-BE" dirty="0"/>
              <a:t> </a:t>
            </a:r>
            <a:r>
              <a:rPr lang="nl-BE" dirty="0" err="1"/>
              <a:t>Period</a:t>
            </a:r>
            <a:endParaRPr lang="nl-BE" dirty="0"/>
          </a:p>
        </p:txBody>
      </p:sp>
    </p:spTree>
    <p:extLst>
      <p:ext uri="{BB962C8B-B14F-4D97-AF65-F5344CB8AC3E}">
        <p14:creationId xmlns:p14="http://schemas.microsoft.com/office/powerpoint/2010/main" val="23311029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pPr eaLnBrk="1" hangingPunct="1"/>
            <a:r>
              <a:rPr lang="nl-BE" altLang="nl-BE" sz="3600" dirty="0"/>
              <a:t>Budgetten worden echter zeer vaak overschreden</a:t>
            </a:r>
          </a:p>
        </p:txBody>
      </p:sp>
      <p:sp>
        <p:nvSpPr>
          <p:cNvPr id="5" name="Tijdelijke aanduiding voor inhoud 4">
            <a:extLst>
              <a:ext uri="{FF2B5EF4-FFF2-40B4-BE49-F238E27FC236}">
                <a16:creationId xmlns:a16="http://schemas.microsoft.com/office/drawing/2014/main" id="{5F4FF2D1-0B8C-4BE7-AEAE-32822572995E}"/>
              </a:ext>
            </a:extLst>
          </p:cNvPr>
          <p:cNvSpPr>
            <a:spLocks noGrp="1"/>
          </p:cNvSpPr>
          <p:nvPr>
            <p:ph idx="1"/>
          </p:nvPr>
        </p:nvSpPr>
        <p:spPr/>
        <p:txBody>
          <a:bodyPr/>
          <a:lstStyle/>
          <a:p>
            <a:endParaRPr lang="nl-BE" dirty="0"/>
          </a:p>
        </p:txBody>
      </p:sp>
      <p:pic>
        <p:nvPicPr>
          <p:cNvPr id="6" name="Afbeelding 5">
            <a:extLst>
              <a:ext uri="{FF2B5EF4-FFF2-40B4-BE49-F238E27FC236}">
                <a16:creationId xmlns:a16="http://schemas.microsoft.com/office/drawing/2014/main" id="{EE685741-EDB3-4C89-86F8-8CD4025DE750}"/>
              </a:ext>
            </a:extLst>
          </p:cNvPr>
          <p:cNvPicPr>
            <a:picLocks noChangeAspect="1"/>
          </p:cNvPicPr>
          <p:nvPr/>
        </p:nvPicPr>
        <p:blipFill rotWithShape="1">
          <a:blip r:embed="rId2"/>
          <a:srcRect l="10938" r="7358"/>
          <a:stretch/>
        </p:blipFill>
        <p:spPr>
          <a:xfrm>
            <a:off x="438382" y="1448964"/>
            <a:ext cx="7301970" cy="4707289"/>
          </a:xfrm>
          <a:prstGeom prst="rect">
            <a:avLst/>
          </a:prstGeom>
          <a:ln>
            <a:noFill/>
          </a:ln>
        </p:spPr>
      </p:pic>
    </p:spTree>
    <p:extLst>
      <p:ext uri="{BB962C8B-B14F-4D97-AF65-F5344CB8AC3E}">
        <p14:creationId xmlns:p14="http://schemas.microsoft.com/office/powerpoint/2010/main" val="3482250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Tijdelijke aanduiding voor inhoud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77838" y="1428750"/>
            <a:ext cx="8131175" cy="5000625"/>
          </a:xfrm>
        </p:spPr>
      </p:pic>
      <p:sp>
        <p:nvSpPr>
          <p:cNvPr id="15363" name="Titel 2"/>
          <p:cNvSpPr>
            <a:spLocks noGrp="1"/>
          </p:cNvSpPr>
          <p:nvPr>
            <p:ph type="title"/>
          </p:nvPr>
        </p:nvSpPr>
        <p:spPr>
          <a:xfrm>
            <a:off x="1258888" y="214313"/>
            <a:ext cx="7385050" cy="1066800"/>
          </a:xfrm>
        </p:spPr>
        <p:txBody>
          <a:bodyPr/>
          <a:lstStyle/>
          <a:p>
            <a:pPr eaLnBrk="1" hangingPunct="1"/>
            <a:r>
              <a:rPr lang="nl-BE" altLang="nl-BE"/>
              <a:t>Wat is ERP?</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ijdelijke aanduiding voor inhoud 2">
            <a:extLst>
              <a:ext uri="{FF2B5EF4-FFF2-40B4-BE49-F238E27FC236}">
                <a16:creationId xmlns:a16="http://schemas.microsoft.com/office/drawing/2014/main" id="{CFA040C6-E84F-4AB5-9DBC-FC18B567900C}"/>
              </a:ext>
            </a:extLst>
          </p:cNvPr>
          <p:cNvPicPr>
            <a:picLocks noGrp="1" noChangeAspect="1"/>
          </p:cNvPicPr>
          <p:nvPr>
            <p:ph idx="1"/>
          </p:nvPr>
        </p:nvPicPr>
        <p:blipFill>
          <a:blip r:embed="rId2"/>
          <a:stretch>
            <a:fillRect/>
          </a:stretch>
        </p:blipFill>
        <p:spPr>
          <a:xfrm>
            <a:off x="0" y="1281113"/>
            <a:ext cx="8352928" cy="5176462"/>
          </a:xfrm>
          <a:prstGeom prst="rect">
            <a:avLst/>
          </a:prstGeom>
        </p:spPr>
      </p:pic>
      <p:sp>
        <p:nvSpPr>
          <p:cNvPr id="97283" name="Titel 1"/>
          <p:cNvSpPr>
            <a:spLocks noGrp="1"/>
          </p:cNvSpPr>
          <p:nvPr>
            <p:ph type="title"/>
          </p:nvPr>
        </p:nvSpPr>
        <p:spPr>
          <a:xfrm>
            <a:off x="1258888" y="214313"/>
            <a:ext cx="7385050" cy="1066800"/>
          </a:xfrm>
        </p:spPr>
        <p:txBody>
          <a:bodyPr/>
          <a:lstStyle/>
          <a:p>
            <a:pPr eaLnBrk="1" hangingPunct="1"/>
            <a:r>
              <a:rPr lang="nl-BE" altLang="nl-BE" dirty="0"/>
              <a:t>Waarom?</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lstStyle/>
          <a:p>
            <a:pPr marL="342900" indent="-342900">
              <a:spcBef>
                <a:spcPct val="20000"/>
              </a:spcBef>
              <a:buFontTx/>
              <a:buChar char="•"/>
              <a:defRPr/>
            </a:pPr>
            <a:r>
              <a:rPr lang="en-US" dirty="0" err="1"/>
              <a:t>Bij</a:t>
            </a:r>
            <a:r>
              <a:rPr lang="en-US" dirty="0"/>
              <a:t> </a:t>
            </a:r>
            <a:r>
              <a:rPr lang="en-US" dirty="0" err="1"/>
              <a:t>implementeren</a:t>
            </a:r>
            <a:r>
              <a:rPr lang="en-US" dirty="0"/>
              <a:t> van </a:t>
            </a:r>
            <a:r>
              <a:rPr lang="en-US" dirty="0" err="1"/>
              <a:t>een</a:t>
            </a:r>
            <a:r>
              <a:rPr lang="en-US" dirty="0"/>
              <a:t> ERP </a:t>
            </a:r>
            <a:r>
              <a:rPr lang="en-US" dirty="0" err="1"/>
              <a:t>kan</a:t>
            </a:r>
            <a:r>
              <a:rPr lang="en-US" dirty="0"/>
              <a:t> </a:t>
            </a:r>
            <a:r>
              <a:rPr lang="en-US" dirty="0" err="1"/>
              <a:t>er</a:t>
            </a:r>
            <a:r>
              <a:rPr lang="en-US" dirty="0"/>
              <a:t> </a:t>
            </a:r>
            <a:r>
              <a:rPr lang="en-US" dirty="0" err="1"/>
              <a:t>bij</a:t>
            </a:r>
            <a:r>
              <a:rPr lang="en-US" dirty="0"/>
              <a:t> </a:t>
            </a:r>
            <a:r>
              <a:rPr lang="en-US" dirty="0" err="1"/>
              <a:t>elke</a:t>
            </a:r>
            <a:r>
              <a:rPr lang="en-US" dirty="0"/>
              <a:t> requirement </a:t>
            </a:r>
            <a:r>
              <a:rPr lang="en-US" dirty="0" err="1"/>
              <a:t>gekozen</a:t>
            </a:r>
            <a:r>
              <a:rPr lang="en-US" dirty="0"/>
              <a:t> </a:t>
            </a:r>
            <a:r>
              <a:rPr lang="en-US" dirty="0" err="1"/>
              <a:t>worden</a:t>
            </a:r>
            <a:r>
              <a:rPr lang="en-US" dirty="0"/>
              <a:t> </a:t>
            </a:r>
            <a:r>
              <a:rPr lang="en-US" dirty="0" err="1"/>
              <a:t>voor</a:t>
            </a:r>
            <a:endParaRPr lang="en-US" dirty="0"/>
          </a:p>
          <a:p>
            <a:pPr marL="0" indent="0">
              <a:spcBef>
                <a:spcPct val="20000"/>
              </a:spcBef>
              <a:buNone/>
              <a:defRPr/>
            </a:pPr>
            <a:endParaRPr lang="en-US" sz="3600" dirty="0"/>
          </a:p>
          <a:p>
            <a:pPr marL="900113" lvl="2" indent="-342900">
              <a:spcBef>
                <a:spcPct val="20000"/>
              </a:spcBef>
              <a:buFont typeface="Courier New" panose="02070309020205020404" pitchFamily="49" charset="0"/>
              <a:buChar char="o"/>
              <a:defRPr/>
            </a:pPr>
            <a:r>
              <a:rPr lang="en-US" sz="2800" dirty="0">
                <a:solidFill>
                  <a:schemeClr val="tx1"/>
                </a:solidFill>
              </a:rPr>
              <a:t>re-engineering</a:t>
            </a:r>
          </a:p>
          <a:p>
            <a:pPr marL="900113" lvl="2" indent="-342900">
              <a:spcBef>
                <a:spcPct val="20000"/>
              </a:spcBef>
              <a:buFont typeface="Courier New" panose="02070309020205020404" pitchFamily="49" charset="0"/>
              <a:buChar char="o"/>
              <a:defRPr/>
            </a:pPr>
            <a:r>
              <a:rPr lang="en-US" sz="2800" dirty="0">
                <a:solidFill>
                  <a:schemeClr val="tx1"/>
                </a:solidFill>
              </a:rPr>
              <a:t>customization </a:t>
            </a:r>
          </a:p>
          <a:p>
            <a:pPr marL="900113" lvl="2" indent="-342900">
              <a:spcBef>
                <a:spcPct val="20000"/>
              </a:spcBef>
              <a:buFont typeface="Courier New" panose="02070309020205020404" pitchFamily="49" charset="0"/>
              <a:buChar char="o"/>
              <a:defRPr/>
            </a:pPr>
            <a:r>
              <a:rPr lang="en-US" sz="2800" dirty="0" err="1">
                <a:solidFill>
                  <a:schemeClr val="tx1"/>
                </a:solidFill>
              </a:rPr>
              <a:t>inzetten</a:t>
            </a:r>
            <a:r>
              <a:rPr lang="en-US" sz="2800" dirty="0">
                <a:solidFill>
                  <a:schemeClr val="tx1"/>
                </a:solidFill>
              </a:rPr>
              <a:t> 3</a:t>
            </a:r>
            <a:r>
              <a:rPr lang="en-US" sz="2800" baseline="30000" dirty="0">
                <a:solidFill>
                  <a:schemeClr val="tx1"/>
                </a:solidFill>
              </a:rPr>
              <a:t>rd</a:t>
            </a:r>
            <a:r>
              <a:rPr lang="en-US" sz="2800" dirty="0">
                <a:solidFill>
                  <a:schemeClr val="tx1"/>
                </a:solidFill>
              </a:rPr>
              <a:t> party solutions</a:t>
            </a:r>
          </a:p>
          <a:p>
            <a:pPr marL="900113" lvl="2" indent="-342900">
              <a:spcBef>
                <a:spcPct val="20000"/>
              </a:spcBef>
              <a:buFont typeface="Courier New" panose="02070309020205020404" pitchFamily="49" charset="0"/>
              <a:buChar char="o"/>
              <a:defRPr/>
            </a:pPr>
            <a:r>
              <a:rPr lang="en-US" sz="2800" dirty="0" err="1">
                <a:solidFill>
                  <a:schemeClr val="tx1"/>
                </a:solidFill>
              </a:rPr>
              <a:t>degradatie</a:t>
            </a:r>
            <a:r>
              <a:rPr lang="en-US" sz="2800" dirty="0">
                <a:solidFill>
                  <a:schemeClr val="tx1"/>
                </a:solidFill>
              </a:rPr>
              <a:t>: Out of Scope</a:t>
            </a:r>
            <a:br>
              <a:rPr lang="en-US" sz="1800" dirty="0"/>
            </a:br>
            <a:endParaRPr lang="en-US" sz="1000" dirty="0">
              <a:solidFill>
                <a:srgbClr val="A50021"/>
              </a:solidFill>
            </a:endParaRPr>
          </a:p>
        </p:txBody>
      </p:sp>
      <p:sp>
        <p:nvSpPr>
          <p:cNvPr id="3" name="Titel 2"/>
          <p:cNvSpPr>
            <a:spLocks noGrp="1"/>
          </p:cNvSpPr>
          <p:nvPr>
            <p:ph type="title"/>
          </p:nvPr>
        </p:nvSpPr>
        <p:spPr/>
        <p:txBody>
          <a:bodyPr/>
          <a:lstStyle/>
          <a:p>
            <a:r>
              <a:rPr lang="nl-BE" dirty="0"/>
              <a:t>Implementatie ERP</a:t>
            </a:r>
          </a:p>
        </p:txBody>
      </p:sp>
    </p:spTree>
    <p:extLst>
      <p:ext uri="{BB962C8B-B14F-4D97-AF65-F5344CB8AC3E}">
        <p14:creationId xmlns:p14="http://schemas.microsoft.com/office/powerpoint/2010/main" val="15349597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marL="508000" indent="-342900">
              <a:lnSpc>
                <a:spcPct val="90000"/>
              </a:lnSpc>
              <a:spcBef>
                <a:spcPct val="20000"/>
              </a:spcBef>
              <a:defRPr/>
            </a:pPr>
            <a:r>
              <a:rPr lang="en-US" dirty="0"/>
              <a:t>Re-engineering:</a:t>
            </a:r>
            <a:br>
              <a:rPr lang="en-US" dirty="0"/>
            </a:br>
            <a:endParaRPr lang="en-US" dirty="0"/>
          </a:p>
          <a:p>
            <a:pPr marL="935037" lvl="1" indent="-285750">
              <a:lnSpc>
                <a:spcPct val="90000"/>
              </a:lnSpc>
              <a:spcBef>
                <a:spcPct val="20000"/>
              </a:spcBef>
              <a:buFont typeface="Courier New" pitchFamily="49" charset="0"/>
              <a:buChar char="o"/>
              <a:defRPr/>
            </a:pPr>
            <a:r>
              <a:rPr lang="en-US" dirty="0">
                <a:solidFill>
                  <a:schemeClr val="accent2"/>
                </a:solidFill>
                <a:sym typeface="Wingdings" pitchFamily="2" charset="2"/>
              </a:rPr>
              <a:t>‘</a:t>
            </a:r>
            <a:r>
              <a:rPr lang="en-US" dirty="0">
                <a:solidFill>
                  <a:schemeClr val="tx1"/>
                </a:solidFill>
                <a:sym typeface="Wingdings" pitchFamily="2" charset="2"/>
              </a:rPr>
              <a:t>Vanilla’ </a:t>
            </a:r>
            <a:r>
              <a:rPr lang="en-US" dirty="0" err="1">
                <a:solidFill>
                  <a:schemeClr val="tx1"/>
                </a:solidFill>
                <a:sym typeface="Wingdings" pitchFamily="2" charset="2"/>
              </a:rPr>
              <a:t>implementatie</a:t>
            </a:r>
            <a:r>
              <a:rPr lang="en-US" dirty="0">
                <a:solidFill>
                  <a:schemeClr val="tx1"/>
                </a:solidFill>
                <a:sym typeface="Wingdings" pitchFamily="2" charset="2"/>
              </a:rPr>
              <a:t> van het </a:t>
            </a:r>
            <a:r>
              <a:rPr lang="en-US" dirty="0" err="1">
                <a:solidFill>
                  <a:schemeClr val="tx1"/>
                </a:solidFill>
                <a:sym typeface="Wingdings" pitchFamily="2" charset="2"/>
              </a:rPr>
              <a:t>pakket</a:t>
            </a:r>
            <a:endParaRPr lang="en-US" dirty="0">
              <a:solidFill>
                <a:schemeClr val="tx1"/>
              </a:solidFill>
            </a:endParaRPr>
          </a:p>
          <a:p>
            <a:pPr marL="935037" lvl="1" indent="-285750">
              <a:lnSpc>
                <a:spcPct val="90000"/>
              </a:lnSpc>
              <a:spcBef>
                <a:spcPct val="20000"/>
              </a:spcBef>
              <a:buFont typeface="Courier New" pitchFamily="49" charset="0"/>
              <a:buChar char="o"/>
              <a:defRPr/>
            </a:pPr>
            <a:r>
              <a:rPr lang="en-US" dirty="0" err="1">
                <a:solidFill>
                  <a:schemeClr val="tx1"/>
                </a:solidFill>
              </a:rPr>
              <a:t>Implementatie</a:t>
            </a:r>
            <a:r>
              <a:rPr lang="en-US" dirty="0">
                <a:solidFill>
                  <a:schemeClr val="tx1"/>
                </a:solidFill>
              </a:rPr>
              <a:t> </a:t>
            </a:r>
            <a:r>
              <a:rPr lang="en-US" dirty="0" err="1">
                <a:solidFill>
                  <a:schemeClr val="tx1"/>
                </a:solidFill>
              </a:rPr>
              <a:t>beperkt</a:t>
            </a:r>
            <a:r>
              <a:rPr lang="en-US" dirty="0">
                <a:solidFill>
                  <a:schemeClr val="tx1"/>
                </a:solidFill>
              </a:rPr>
              <a:t> in </a:t>
            </a:r>
            <a:r>
              <a:rPr lang="en-US" dirty="0" err="1">
                <a:solidFill>
                  <a:schemeClr val="tx1"/>
                </a:solidFill>
              </a:rPr>
              <a:t>tijd</a:t>
            </a:r>
            <a:r>
              <a:rPr lang="en-US" dirty="0">
                <a:solidFill>
                  <a:schemeClr val="tx1"/>
                </a:solidFill>
              </a:rPr>
              <a:t> en </a:t>
            </a:r>
            <a:r>
              <a:rPr lang="en-US" dirty="0" err="1">
                <a:solidFill>
                  <a:schemeClr val="tx1"/>
                </a:solidFill>
              </a:rPr>
              <a:t>kosten</a:t>
            </a:r>
            <a:endParaRPr lang="en-US" dirty="0">
              <a:solidFill>
                <a:schemeClr val="tx1"/>
              </a:solidFill>
            </a:endParaRPr>
          </a:p>
          <a:p>
            <a:pPr marL="935037" lvl="1" indent="-285750">
              <a:lnSpc>
                <a:spcPct val="90000"/>
              </a:lnSpc>
              <a:spcBef>
                <a:spcPct val="20000"/>
              </a:spcBef>
              <a:buFont typeface="Courier New" pitchFamily="49" charset="0"/>
              <a:buChar char="o"/>
              <a:defRPr/>
            </a:pPr>
            <a:r>
              <a:rPr lang="en-US" dirty="0">
                <a:solidFill>
                  <a:schemeClr val="tx1"/>
                </a:solidFill>
              </a:rPr>
              <a:t>De </a:t>
            </a:r>
            <a:r>
              <a:rPr lang="en-US" dirty="0" err="1">
                <a:solidFill>
                  <a:schemeClr val="tx1"/>
                </a:solidFill>
              </a:rPr>
              <a:t>bedrijfsprocessen</a:t>
            </a:r>
            <a:r>
              <a:rPr lang="en-US" dirty="0">
                <a:solidFill>
                  <a:schemeClr val="tx1"/>
                </a:solidFill>
              </a:rPr>
              <a:t> </a:t>
            </a:r>
            <a:r>
              <a:rPr lang="en-US" dirty="0" err="1">
                <a:solidFill>
                  <a:schemeClr val="tx1"/>
                </a:solidFill>
              </a:rPr>
              <a:t>worden</a:t>
            </a:r>
            <a:r>
              <a:rPr lang="en-US" dirty="0">
                <a:solidFill>
                  <a:schemeClr val="tx1"/>
                </a:solidFill>
              </a:rPr>
              <a:t> </a:t>
            </a:r>
            <a:r>
              <a:rPr lang="en-US" dirty="0" err="1">
                <a:solidFill>
                  <a:schemeClr val="tx1"/>
                </a:solidFill>
              </a:rPr>
              <a:t>geherstructureerd</a:t>
            </a:r>
            <a:r>
              <a:rPr lang="en-US" dirty="0">
                <a:solidFill>
                  <a:schemeClr val="tx1"/>
                </a:solidFill>
              </a:rPr>
              <a:t> </a:t>
            </a:r>
            <a:r>
              <a:rPr lang="en-US" dirty="0" err="1">
                <a:solidFill>
                  <a:schemeClr val="tx1"/>
                </a:solidFill>
              </a:rPr>
              <a:t>zodat</a:t>
            </a:r>
            <a:r>
              <a:rPr lang="en-US" dirty="0">
                <a:solidFill>
                  <a:schemeClr val="tx1"/>
                </a:solidFill>
              </a:rPr>
              <a:t> </a:t>
            </a:r>
            <a:r>
              <a:rPr lang="en-US" dirty="0" err="1">
                <a:solidFill>
                  <a:schemeClr val="tx1"/>
                </a:solidFill>
              </a:rPr>
              <a:t>ze</a:t>
            </a:r>
            <a:r>
              <a:rPr lang="en-US" dirty="0">
                <a:solidFill>
                  <a:schemeClr val="tx1"/>
                </a:solidFill>
              </a:rPr>
              <a:t> </a:t>
            </a:r>
            <a:r>
              <a:rPr lang="en-US" dirty="0" err="1">
                <a:solidFill>
                  <a:schemeClr val="tx1"/>
                </a:solidFill>
              </a:rPr>
              <a:t>aansluiten</a:t>
            </a:r>
            <a:r>
              <a:rPr lang="en-US" dirty="0">
                <a:solidFill>
                  <a:schemeClr val="tx1"/>
                </a:solidFill>
              </a:rPr>
              <a:t> </a:t>
            </a:r>
            <a:r>
              <a:rPr lang="en-US" dirty="0" err="1">
                <a:solidFill>
                  <a:schemeClr val="tx1"/>
                </a:solidFill>
              </a:rPr>
              <a:t>bij</a:t>
            </a:r>
            <a:r>
              <a:rPr lang="en-US" dirty="0">
                <a:solidFill>
                  <a:schemeClr val="tx1"/>
                </a:solidFill>
              </a:rPr>
              <a:t> </a:t>
            </a:r>
            <a:r>
              <a:rPr lang="en-US" dirty="0" err="1">
                <a:solidFill>
                  <a:schemeClr val="tx1"/>
                </a:solidFill>
              </a:rPr>
              <a:t>deze</a:t>
            </a:r>
            <a:r>
              <a:rPr lang="en-US" dirty="0">
                <a:solidFill>
                  <a:schemeClr val="tx1"/>
                </a:solidFill>
              </a:rPr>
              <a:t> in het </a:t>
            </a:r>
            <a:r>
              <a:rPr lang="en-US" dirty="0" err="1">
                <a:solidFill>
                  <a:schemeClr val="tx1"/>
                </a:solidFill>
              </a:rPr>
              <a:t>geselecteerde</a:t>
            </a:r>
            <a:r>
              <a:rPr lang="en-US" dirty="0">
                <a:solidFill>
                  <a:schemeClr val="tx1"/>
                </a:solidFill>
              </a:rPr>
              <a:t> </a:t>
            </a:r>
            <a:r>
              <a:rPr lang="en-US" dirty="0" err="1">
                <a:solidFill>
                  <a:schemeClr val="tx1"/>
                </a:solidFill>
              </a:rPr>
              <a:t>pakket</a:t>
            </a:r>
            <a:endParaRPr lang="en-US" dirty="0">
              <a:solidFill>
                <a:schemeClr val="tx1"/>
              </a:solidFill>
            </a:endParaRPr>
          </a:p>
          <a:p>
            <a:pPr marL="935037" lvl="1" indent="-285750">
              <a:lnSpc>
                <a:spcPct val="90000"/>
              </a:lnSpc>
              <a:spcBef>
                <a:spcPct val="20000"/>
              </a:spcBef>
              <a:buFont typeface="Courier New" pitchFamily="49" charset="0"/>
              <a:buChar char="o"/>
              <a:defRPr/>
            </a:pPr>
            <a:r>
              <a:rPr lang="en-US" dirty="0" err="1">
                <a:solidFill>
                  <a:schemeClr val="tx1"/>
                </a:solidFill>
              </a:rPr>
              <a:t>Veranderingen</a:t>
            </a:r>
            <a:r>
              <a:rPr lang="en-US" dirty="0">
                <a:solidFill>
                  <a:schemeClr val="tx1"/>
                </a:solidFill>
              </a:rPr>
              <a:t> in workflow en procedures </a:t>
            </a:r>
            <a:r>
              <a:rPr lang="en-US" dirty="0" err="1">
                <a:solidFill>
                  <a:schemeClr val="tx1"/>
                </a:solidFill>
              </a:rPr>
              <a:t>kan</a:t>
            </a:r>
            <a:r>
              <a:rPr lang="en-US" dirty="0">
                <a:solidFill>
                  <a:schemeClr val="tx1"/>
                </a:solidFill>
              </a:rPr>
              <a:t> </a:t>
            </a:r>
            <a:r>
              <a:rPr lang="en-US" dirty="0" err="1">
                <a:solidFill>
                  <a:schemeClr val="tx1"/>
                </a:solidFill>
              </a:rPr>
              <a:t>organisatie</a:t>
            </a:r>
            <a:r>
              <a:rPr lang="en-US" dirty="0">
                <a:solidFill>
                  <a:schemeClr val="tx1"/>
                </a:solidFill>
              </a:rPr>
              <a:t> </a:t>
            </a:r>
            <a:r>
              <a:rPr lang="en-US" dirty="0" err="1">
                <a:solidFill>
                  <a:schemeClr val="tx1"/>
                </a:solidFill>
              </a:rPr>
              <a:t>verstoren</a:t>
            </a:r>
            <a:r>
              <a:rPr lang="en-US" dirty="0">
                <a:solidFill>
                  <a:schemeClr val="tx1"/>
                </a:solidFill>
              </a:rPr>
              <a:t> en op </a:t>
            </a:r>
            <a:r>
              <a:rPr lang="en-US" dirty="0" err="1">
                <a:solidFill>
                  <a:schemeClr val="tx1"/>
                </a:solidFill>
              </a:rPr>
              <a:t>weerstand</a:t>
            </a:r>
            <a:r>
              <a:rPr lang="en-US" dirty="0">
                <a:solidFill>
                  <a:schemeClr val="tx1"/>
                </a:solidFill>
              </a:rPr>
              <a:t> </a:t>
            </a:r>
            <a:r>
              <a:rPr lang="en-US" dirty="0" err="1">
                <a:solidFill>
                  <a:schemeClr val="tx1"/>
                </a:solidFill>
              </a:rPr>
              <a:t>stuiten</a:t>
            </a:r>
            <a:br>
              <a:rPr lang="en-US" dirty="0">
                <a:solidFill>
                  <a:schemeClr val="accent2"/>
                </a:solidFill>
              </a:rPr>
            </a:br>
            <a:br>
              <a:rPr lang="en-US" dirty="0">
                <a:solidFill>
                  <a:schemeClr val="accent2"/>
                </a:solidFill>
              </a:rPr>
            </a:br>
            <a:r>
              <a:rPr lang="en-US" sz="2800" b="1" dirty="0">
                <a:solidFill>
                  <a:srgbClr val="669900"/>
                </a:solidFill>
                <a:sym typeface="Wingdings" pitchFamily="2" charset="2"/>
              </a:rPr>
              <a:t>  c</a:t>
            </a:r>
            <a:r>
              <a:rPr lang="en-US" sz="2800" b="1" dirty="0">
                <a:solidFill>
                  <a:srgbClr val="669900"/>
                </a:solidFill>
              </a:rPr>
              <a:t>hange management</a:t>
            </a:r>
          </a:p>
          <a:p>
            <a:pPr marL="1457325" lvl="3" indent="-285750">
              <a:lnSpc>
                <a:spcPct val="90000"/>
              </a:lnSpc>
              <a:spcBef>
                <a:spcPct val="20000"/>
              </a:spcBef>
              <a:buFont typeface="Wingdings 2" pitchFamily="18" charset="2"/>
              <a:buNone/>
              <a:defRPr/>
            </a:pPr>
            <a:endParaRPr lang="en-US" dirty="0"/>
          </a:p>
          <a:p>
            <a:pPr>
              <a:defRPr/>
            </a:pPr>
            <a:endParaRPr lang="nl-NL" sz="2400" dirty="0"/>
          </a:p>
        </p:txBody>
      </p:sp>
      <p:sp>
        <p:nvSpPr>
          <p:cNvPr id="19458" name="Titel 1"/>
          <p:cNvSpPr>
            <a:spLocks noGrp="1"/>
          </p:cNvSpPr>
          <p:nvPr>
            <p:ph type="title"/>
          </p:nvPr>
        </p:nvSpPr>
        <p:spPr>
          <a:xfrm>
            <a:off x="1273890" y="188640"/>
            <a:ext cx="7384306" cy="1066800"/>
          </a:xfrm>
        </p:spPr>
        <p:txBody>
          <a:bodyPr/>
          <a:lstStyle/>
          <a:p>
            <a:r>
              <a:rPr lang="nl-BE" dirty="0"/>
              <a:t>Implementatie ERP</a:t>
            </a:r>
            <a:endParaRPr lang="nl-NL" dirty="0"/>
          </a:p>
        </p:txBody>
      </p:sp>
    </p:spTree>
    <p:extLst>
      <p:ext uri="{BB962C8B-B14F-4D97-AF65-F5344CB8AC3E}">
        <p14:creationId xmlns:p14="http://schemas.microsoft.com/office/powerpoint/2010/main" val="42573202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a:extLst>
              <a:ext uri="{FF2B5EF4-FFF2-40B4-BE49-F238E27FC236}">
                <a16:creationId xmlns:a16="http://schemas.microsoft.com/office/drawing/2014/main" id="{CC800A21-F98F-4BA9-B09D-6AE50EA8D9F8}"/>
              </a:ext>
            </a:extLst>
          </p:cNvPr>
          <p:cNvPicPr>
            <a:picLocks noGrp="1" noChangeAspect="1"/>
          </p:cNvPicPr>
          <p:nvPr>
            <p:ph idx="1"/>
          </p:nvPr>
        </p:nvPicPr>
        <p:blipFill>
          <a:blip r:embed="rId2"/>
          <a:stretch>
            <a:fillRect/>
          </a:stretch>
        </p:blipFill>
        <p:spPr>
          <a:xfrm>
            <a:off x="467544" y="1412776"/>
            <a:ext cx="7560840" cy="4979873"/>
          </a:xfrm>
          <a:prstGeom prst="rect">
            <a:avLst/>
          </a:prstGeom>
        </p:spPr>
      </p:pic>
      <p:sp>
        <p:nvSpPr>
          <p:cNvPr id="3" name="Titel 2">
            <a:extLst>
              <a:ext uri="{FF2B5EF4-FFF2-40B4-BE49-F238E27FC236}">
                <a16:creationId xmlns:a16="http://schemas.microsoft.com/office/drawing/2014/main" id="{D782CDD6-5AEB-46C7-93EF-5332080F9FF3}"/>
              </a:ext>
            </a:extLst>
          </p:cNvPr>
          <p:cNvSpPr>
            <a:spLocks noGrp="1"/>
          </p:cNvSpPr>
          <p:nvPr>
            <p:ph type="title"/>
          </p:nvPr>
        </p:nvSpPr>
        <p:spPr/>
        <p:txBody>
          <a:bodyPr/>
          <a:lstStyle/>
          <a:p>
            <a:r>
              <a:rPr lang="nl-BE" dirty="0"/>
              <a:t>Change Management</a:t>
            </a:r>
          </a:p>
        </p:txBody>
      </p:sp>
    </p:spTree>
    <p:extLst>
      <p:ext uri="{BB962C8B-B14F-4D97-AF65-F5344CB8AC3E}">
        <p14:creationId xmlns:p14="http://schemas.microsoft.com/office/powerpoint/2010/main" val="34527567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marL="457200" indent="-457200">
              <a:lnSpc>
                <a:spcPct val="90000"/>
              </a:lnSpc>
              <a:spcBef>
                <a:spcPct val="20000"/>
              </a:spcBef>
              <a:defRPr/>
            </a:pPr>
            <a:r>
              <a:rPr lang="en-US" dirty="0">
                <a:latin typeface="Arial" pitchFamily="34" charset="0"/>
                <a:cs typeface="Arial" pitchFamily="34" charset="0"/>
              </a:rPr>
              <a:t>Cu</a:t>
            </a:r>
            <a:r>
              <a:rPr lang="en-US" dirty="0"/>
              <a:t>stomizing:</a:t>
            </a:r>
            <a:br>
              <a:rPr lang="en-US" dirty="0"/>
            </a:br>
            <a:endParaRPr lang="en-US" dirty="0"/>
          </a:p>
          <a:p>
            <a:pPr marL="935037" lvl="1" indent="-285750">
              <a:lnSpc>
                <a:spcPct val="90000"/>
              </a:lnSpc>
              <a:spcBef>
                <a:spcPct val="20000"/>
              </a:spcBef>
              <a:buFont typeface="Courier New" pitchFamily="49" charset="0"/>
              <a:buChar char="o"/>
              <a:defRPr/>
            </a:pPr>
            <a:r>
              <a:rPr lang="en-US" dirty="0" err="1">
                <a:solidFill>
                  <a:schemeClr val="tx1"/>
                </a:solidFill>
              </a:rPr>
              <a:t>Geselecteerde</a:t>
            </a:r>
            <a:r>
              <a:rPr lang="en-US" dirty="0">
                <a:solidFill>
                  <a:schemeClr val="tx1"/>
                </a:solidFill>
              </a:rPr>
              <a:t> ERP-</a:t>
            </a:r>
            <a:r>
              <a:rPr lang="en-US" dirty="0" err="1">
                <a:solidFill>
                  <a:schemeClr val="tx1"/>
                </a:solidFill>
              </a:rPr>
              <a:t>pakket</a:t>
            </a:r>
            <a:r>
              <a:rPr lang="en-US" dirty="0">
                <a:solidFill>
                  <a:schemeClr val="tx1"/>
                </a:solidFill>
              </a:rPr>
              <a:t> </a:t>
            </a:r>
            <a:r>
              <a:rPr lang="en-US" dirty="0" err="1">
                <a:solidFill>
                  <a:schemeClr val="tx1"/>
                </a:solidFill>
              </a:rPr>
              <a:t>wordt</a:t>
            </a:r>
            <a:r>
              <a:rPr lang="en-US" dirty="0">
                <a:solidFill>
                  <a:schemeClr val="tx1"/>
                </a:solidFill>
              </a:rPr>
              <a:t> </a:t>
            </a:r>
            <a:r>
              <a:rPr lang="en-US" dirty="0" err="1">
                <a:solidFill>
                  <a:schemeClr val="tx1"/>
                </a:solidFill>
              </a:rPr>
              <a:t>aangepast</a:t>
            </a:r>
            <a:r>
              <a:rPr lang="en-US" dirty="0">
                <a:solidFill>
                  <a:schemeClr val="tx1"/>
                </a:solidFill>
              </a:rPr>
              <a:t> </a:t>
            </a:r>
            <a:r>
              <a:rPr lang="en-US" dirty="0" err="1">
                <a:solidFill>
                  <a:schemeClr val="tx1"/>
                </a:solidFill>
              </a:rPr>
              <a:t>aan</a:t>
            </a:r>
            <a:r>
              <a:rPr lang="en-US" dirty="0">
                <a:solidFill>
                  <a:schemeClr val="tx1"/>
                </a:solidFill>
              </a:rPr>
              <a:t> de </a:t>
            </a:r>
            <a:r>
              <a:rPr lang="en-US" dirty="0" err="1">
                <a:solidFill>
                  <a:schemeClr val="tx1"/>
                </a:solidFill>
              </a:rPr>
              <a:t>unieke</a:t>
            </a:r>
            <a:r>
              <a:rPr lang="en-US" dirty="0">
                <a:solidFill>
                  <a:schemeClr val="tx1"/>
                </a:solidFill>
              </a:rPr>
              <a:t> </a:t>
            </a:r>
            <a:r>
              <a:rPr lang="en-US" dirty="0" err="1">
                <a:solidFill>
                  <a:schemeClr val="tx1"/>
                </a:solidFill>
              </a:rPr>
              <a:t>bedrijfsprocessen</a:t>
            </a:r>
            <a:r>
              <a:rPr lang="en-US" dirty="0">
                <a:solidFill>
                  <a:schemeClr val="tx1"/>
                </a:solidFill>
              </a:rPr>
              <a:t> van het </a:t>
            </a:r>
            <a:r>
              <a:rPr lang="en-US" dirty="0" err="1">
                <a:solidFill>
                  <a:schemeClr val="tx1"/>
                </a:solidFill>
              </a:rPr>
              <a:t>bedrijf</a:t>
            </a:r>
            <a:endParaRPr lang="en-US" dirty="0">
              <a:solidFill>
                <a:schemeClr val="tx1"/>
              </a:solidFill>
            </a:endParaRPr>
          </a:p>
          <a:p>
            <a:pPr marL="935037" lvl="1" indent="-285750">
              <a:lnSpc>
                <a:spcPct val="90000"/>
              </a:lnSpc>
              <a:spcBef>
                <a:spcPct val="20000"/>
              </a:spcBef>
              <a:buFont typeface="Courier New" pitchFamily="49" charset="0"/>
              <a:buChar char="o"/>
              <a:defRPr/>
            </a:pPr>
            <a:r>
              <a:rPr lang="en-US" dirty="0" err="1">
                <a:solidFill>
                  <a:schemeClr val="tx1"/>
                </a:solidFill>
              </a:rPr>
              <a:t>Dit</a:t>
            </a:r>
            <a:r>
              <a:rPr lang="en-US" dirty="0">
                <a:solidFill>
                  <a:schemeClr val="tx1"/>
                </a:solidFill>
              </a:rPr>
              <a:t> </a:t>
            </a:r>
            <a:r>
              <a:rPr lang="en-US" dirty="0" err="1">
                <a:solidFill>
                  <a:schemeClr val="tx1"/>
                </a:solidFill>
              </a:rPr>
              <a:t>aanpassen</a:t>
            </a:r>
            <a:r>
              <a:rPr lang="en-US" dirty="0">
                <a:solidFill>
                  <a:schemeClr val="tx1"/>
                </a:solidFill>
              </a:rPr>
              <a:t> op </a:t>
            </a:r>
            <a:r>
              <a:rPr lang="en-US" dirty="0" err="1">
                <a:solidFill>
                  <a:schemeClr val="tx1"/>
                </a:solidFill>
              </a:rPr>
              <a:t>maat</a:t>
            </a:r>
            <a:r>
              <a:rPr lang="en-US" dirty="0">
                <a:solidFill>
                  <a:schemeClr val="tx1"/>
                </a:solidFill>
              </a:rPr>
              <a:t> is </a:t>
            </a:r>
            <a:r>
              <a:rPr lang="en-US" dirty="0" err="1">
                <a:solidFill>
                  <a:schemeClr val="tx1"/>
                </a:solidFill>
              </a:rPr>
              <a:t>duur</a:t>
            </a:r>
            <a:r>
              <a:rPr lang="en-US" dirty="0">
                <a:solidFill>
                  <a:schemeClr val="tx1"/>
                </a:solidFill>
              </a:rPr>
              <a:t> en </a:t>
            </a:r>
            <a:r>
              <a:rPr lang="en-US" dirty="0" err="1">
                <a:solidFill>
                  <a:schemeClr val="tx1"/>
                </a:solidFill>
              </a:rPr>
              <a:t>tijdrovend</a:t>
            </a:r>
            <a:r>
              <a:rPr lang="en-US" dirty="0">
                <a:solidFill>
                  <a:schemeClr val="tx1"/>
                </a:solidFill>
              </a:rPr>
              <a:t>.</a:t>
            </a:r>
          </a:p>
          <a:p>
            <a:pPr marL="935037" lvl="1" indent="-285750">
              <a:lnSpc>
                <a:spcPct val="90000"/>
              </a:lnSpc>
              <a:spcBef>
                <a:spcPct val="20000"/>
              </a:spcBef>
              <a:buFont typeface="Courier New" pitchFamily="49" charset="0"/>
              <a:buChar char="o"/>
              <a:defRPr/>
            </a:pPr>
            <a:r>
              <a:rPr lang="en-US" dirty="0">
                <a:solidFill>
                  <a:schemeClr val="tx1"/>
                </a:solidFill>
              </a:rPr>
              <a:t>Customization </a:t>
            </a:r>
            <a:r>
              <a:rPr lang="en-US" dirty="0" err="1">
                <a:solidFill>
                  <a:schemeClr val="tx1"/>
                </a:solidFill>
              </a:rPr>
              <a:t>maakt</a:t>
            </a:r>
            <a:r>
              <a:rPr lang="en-US" dirty="0">
                <a:solidFill>
                  <a:schemeClr val="tx1"/>
                </a:solidFill>
              </a:rPr>
              <a:t> upgrades </a:t>
            </a:r>
            <a:r>
              <a:rPr lang="en-US" dirty="0" err="1">
                <a:solidFill>
                  <a:schemeClr val="tx1"/>
                </a:solidFill>
              </a:rPr>
              <a:t>naar</a:t>
            </a:r>
            <a:r>
              <a:rPr lang="en-US" dirty="0">
                <a:solidFill>
                  <a:schemeClr val="tx1"/>
                </a:solidFill>
              </a:rPr>
              <a:t> </a:t>
            </a:r>
            <a:r>
              <a:rPr lang="en-US" dirty="0" err="1">
                <a:solidFill>
                  <a:schemeClr val="tx1"/>
                </a:solidFill>
              </a:rPr>
              <a:t>nieuwere</a:t>
            </a:r>
            <a:r>
              <a:rPr lang="en-US" dirty="0">
                <a:solidFill>
                  <a:schemeClr val="tx1"/>
                </a:solidFill>
              </a:rPr>
              <a:t> </a:t>
            </a:r>
            <a:r>
              <a:rPr lang="en-US" dirty="0" err="1">
                <a:solidFill>
                  <a:schemeClr val="tx1"/>
                </a:solidFill>
              </a:rPr>
              <a:t>versies</a:t>
            </a:r>
            <a:r>
              <a:rPr lang="en-US" dirty="0">
                <a:solidFill>
                  <a:schemeClr val="tx1"/>
                </a:solidFill>
              </a:rPr>
              <a:t> van het </a:t>
            </a:r>
            <a:r>
              <a:rPr lang="en-US" dirty="0" err="1">
                <a:solidFill>
                  <a:schemeClr val="tx1"/>
                </a:solidFill>
              </a:rPr>
              <a:t>pakket</a:t>
            </a:r>
            <a:r>
              <a:rPr lang="en-US" dirty="0">
                <a:solidFill>
                  <a:schemeClr val="tx1"/>
                </a:solidFill>
              </a:rPr>
              <a:t> </a:t>
            </a:r>
            <a:r>
              <a:rPr lang="en-US" dirty="0" err="1">
                <a:solidFill>
                  <a:schemeClr val="tx1"/>
                </a:solidFill>
              </a:rPr>
              <a:t>lastig</a:t>
            </a:r>
            <a:r>
              <a:rPr lang="en-US" dirty="0">
                <a:solidFill>
                  <a:schemeClr val="tx1"/>
                </a:solidFill>
              </a:rPr>
              <a:t>.</a:t>
            </a:r>
          </a:p>
          <a:p>
            <a:pPr>
              <a:defRPr/>
            </a:pPr>
            <a:endParaRPr lang="nl-NL" sz="2400" dirty="0"/>
          </a:p>
        </p:txBody>
      </p:sp>
      <p:sp>
        <p:nvSpPr>
          <p:cNvPr id="20482" name="Titel 1"/>
          <p:cNvSpPr>
            <a:spLocks noGrp="1"/>
          </p:cNvSpPr>
          <p:nvPr>
            <p:ph type="title"/>
          </p:nvPr>
        </p:nvSpPr>
        <p:spPr/>
        <p:txBody>
          <a:bodyPr/>
          <a:lstStyle/>
          <a:p>
            <a:r>
              <a:rPr lang="nl-BE" dirty="0"/>
              <a:t>Implementatie ERP</a:t>
            </a:r>
            <a:endParaRPr lang="nl-NL" dirty="0"/>
          </a:p>
        </p:txBody>
      </p:sp>
    </p:spTree>
    <p:extLst>
      <p:ext uri="{BB962C8B-B14F-4D97-AF65-F5344CB8AC3E}">
        <p14:creationId xmlns:p14="http://schemas.microsoft.com/office/powerpoint/2010/main" val="1698130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28596" y="1428736"/>
            <a:ext cx="8607900" cy="5000660"/>
          </a:xfrm>
        </p:spPr>
        <p:txBody>
          <a:bodyPr/>
          <a:lstStyle/>
          <a:p>
            <a:pPr marL="457200" indent="-457200">
              <a:lnSpc>
                <a:spcPct val="90000"/>
              </a:lnSpc>
              <a:spcBef>
                <a:spcPct val="20000"/>
              </a:spcBef>
              <a:defRPr/>
            </a:pPr>
            <a:r>
              <a:rPr lang="en-US" dirty="0"/>
              <a:t>3rd party solutions:</a:t>
            </a:r>
            <a:br>
              <a:rPr lang="en-US" dirty="0"/>
            </a:br>
            <a:endParaRPr lang="en-US" dirty="0"/>
          </a:p>
          <a:p>
            <a:pPr marL="935037" lvl="1" indent="-285750">
              <a:lnSpc>
                <a:spcPct val="90000"/>
              </a:lnSpc>
              <a:spcBef>
                <a:spcPct val="20000"/>
              </a:spcBef>
              <a:buFont typeface="Courier New" pitchFamily="49" charset="0"/>
              <a:buChar char="o"/>
              <a:defRPr/>
            </a:pPr>
            <a:r>
              <a:rPr lang="en-US" dirty="0">
                <a:solidFill>
                  <a:schemeClr val="tx1"/>
                </a:solidFill>
              </a:rPr>
              <a:t>Add-ons </a:t>
            </a:r>
            <a:r>
              <a:rPr lang="en-US" dirty="0" err="1">
                <a:solidFill>
                  <a:schemeClr val="tx1"/>
                </a:solidFill>
              </a:rPr>
              <a:t>ontwikkeld</a:t>
            </a:r>
            <a:r>
              <a:rPr lang="en-US" dirty="0">
                <a:solidFill>
                  <a:schemeClr val="tx1"/>
                </a:solidFill>
              </a:rPr>
              <a:t> door </a:t>
            </a:r>
            <a:r>
              <a:rPr lang="en-US" dirty="0" err="1">
                <a:solidFill>
                  <a:schemeClr val="tx1"/>
                </a:solidFill>
              </a:rPr>
              <a:t>andere</a:t>
            </a:r>
            <a:r>
              <a:rPr lang="en-US" dirty="0">
                <a:solidFill>
                  <a:schemeClr val="tx1"/>
                </a:solidFill>
              </a:rPr>
              <a:t> </a:t>
            </a:r>
            <a:r>
              <a:rPr lang="en-US" dirty="0" err="1">
                <a:solidFill>
                  <a:schemeClr val="tx1"/>
                </a:solidFill>
              </a:rPr>
              <a:t>softwareleveranciers</a:t>
            </a:r>
            <a:r>
              <a:rPr lang="en-US" dirty="0">
                <a:solidFill>
                  <a:schemeClr val="tx1"/>
                </a:solidFill>
              </a:rPr>
              <a:t> </a:t>
            </a:r>
            <a:r>
              <a:rPr lang="en-US" dirty="0" err="1">
                <a:solidFill>
                  <a:schemeClr val="tx1"/>
                </a:solidFill>
              </a:rPr>
              <a:t>worden</a:t>
            </a:r>
            <a:r>
              <a:rPr lang="en-US" dirty="0">
                <a:solidFill>
                  <a:schemeClr val="tx1"/>
                </a:solidFill>
              </a:rPr>
              <a:t> </a:t>
            </a:r>
            <a:r>
              <a:rPr lang="en-US" dirty="0" err="1">
                <a:solidFill>
                  <a:schemeClr val="tx1"/>
                </a:solidFill>
              </a:rPr>
              <a:t>toegevoegd</a:t>
            </a:r>
            <a:r>
              <a:rPr lang="en-US" dirty="0">
                <a:solidFill>
                  <a:schemeClr val="tx1"/>
                </a:solidFill>
              </a:rPr>
              <a:t> om </a:t>
            </a:r>
            <a:r>
              <a:rPr lang="en-US" dirty="0" err="1">
                <a:solidFill>
                  <a:schemeClr val="tx1"/>
                </a:solidFill>
              </a:rPr>
              <a:t>tegemoet</a:t>
            </a:r>
            <a:r>
              <a:rPr lang="en-US" dirty="0">
                <a:solidFill>
                  <a:schemeClr val="tx1"/>
                </a:solidFill>
              </a:rPr>
              <a:t> </a:t>
            </a:r>
            <a:r>
              <a:rPr lang="en-US" dirty="0" err="1">
                <a:solidFill>
                  <a:schemeClr val="tx1"/>
                </a:solidFill>
              </a:rPr>
              <a:t>te</a:t>
            </a:r>
            <a:r>
              <a:rPr lang="en-US" dirty="0">
                <a:solidFill>
                  <a:schemeClr val="tx1"/>
                </a:solidFill>
              </a:rPr>
              <a:t> </a:t>
            </a:r>
            <a:r>
              <a:rPr lang="en-US" dirty="0" err="1">
                <a:solidFill>
                  <a:schemeClr val="tx1"/>
                </a:solidFill>
              </a:rPr>
              <a:t>komen</a:t>
            </a:r>
            <a:r>
              <a:rPr lang="en-US" dirty="0">
                <a:solidFill>
                  <a:schemeClr val="tx1"/>
                </a:solidFill>
              </a:rPr>
              <a:t> </a:t>
            </a:r>
            <a:r>
              <a:rPr lang="en-US" dirty="0" err="1">
                <a:solidFill>
                  <a:schemeClr val="tx1"/>
                </a:solidFill>
              </a:rPr>
              <a:t>aan</a:t>
            </a:r>
            <a:r>
              <a:rPr lang="en-US" dirty="0">
                <a:solidFill>
                  <a:schemeClr val="tx1"/>
                </a:solidFill>
              </a:rPr>
              <a:t> de requirements</a:t>
            </a:r>
          </a:p>
          <a:p>
            <a:pPr marL="935037" lvl="1" indent="-285750">
              <a:lnSpc>
                <a:spcPct val="90000"/>
              </a:lnSpc>
              <a:spcBef>
                <a:spcPct val="20000"/>
              </a:spcBef>
              <a:buFont typeface="Courier New" pitchFamily="49" charset="0"/>
              <a:buChar char="o"/>
              <a:defRPr/>
            </a:pPr>
            <a:r>
              <a:rPr lang="en-US" dirty="0" err="1">
                <a:solidFill>
                  <a:schemeClr val="tx1"/>
                </a:solidFill>
              </a:rPr>
              <a:t>Voordeliger</a:t>
            </a:r>
            <a:r>
              <a:rPr lang="en-US" dirty="0">
                <a:solidFill>
                  <a:schemeClr val="tx1"/>
                </a:solidFill>
              </a:rPr>
              <a:t> </a:t>
            </a:r>
            <a:r>
              <a:rPr lang="en-US" dirty="0" err="1">
                <a:solidFill>
                  <a:schemeClr val="tx1"/>
                </a:solidFill>
              </a:rPr>
              <a:t>dan</a:t>
            </a:r>
            <a:r>
              <a:rPr lang="en-US" dirty="0">
                <a:solidFill>
                  <a:schemeClr val="tx1"/>
                </a:solidFill>
              </a:rPr>
              <a:t> </a:t>
            </a:r>
            <a:r>
              <a:rPr lang="en-US" dirty="0" err="1">
                <a:solidFill>
                  <a:schemeClr val="tx1"/>
                </a:solidFill>
              </a:rPr>
              <a:t>zelf</a:t>
            </a:r>
            <a:r>
              <a:rPr lang="en-US" dirty="0">
                <a:solidFill>
                  <a:schemeClr val="tx1"/>
                </a:solidFill>
              </a:rPr>
              <a:t> op </a:t>
            </a:r>
            <a:r>
              <a:rPr lang="en-US" dirty="0" err="1">
                <a:solidFill>
                  <a:schemeClr val="tx1"/>
                </a:solidFill>
              </a:rPr>
              <a:t>maat</a:t>
            </a:r>
            <a:r>
              <a:rPr lang="en-US" dirty="0">
                <a:solidFill>
                  <a:schemeClr val="tx1"/>
                </a:solidFill>
              </a:rPr>
              <a:t> </a:t>
            </a:r>
            <a:r>
              <a:rPr lang="en-US" dirty="0" err="1">
                <a:solidFill>
                  <a:schemeClr val="tx1"/>
                </a:solidFill>
              </a:rPr>
              <a:t>ontwikkelen</a:t>
            </a:r>
            <a:endParaRPr lang="en-US" dirty="0">
              <a:solidFill>
                <a:schemeClr val="tx1"/>
              </a:solidFill>
            </a:endParaRPr>
          </a:p>
          <a:p>
            <a:pPr marL="935037" lvl="1" indent="-285750">
              <a:lnSpc>
                <a:spcPct val="90000"/>
              </a:lnSpc>
              <a:spcBef>
                <a:spcPct val="20000"/>
              </a:spcBef>
              <a:buFont typeface="Courier New" pitchFamily="49" charset="0"/>
              <a:buChar char="o"/>
              <a:defRPr/>
            </a:pPr>
            <a:r>
              <a:rPr lang="en-US" dirty="0" err="1">
                <a:solidFill>
                  <a:schemeClr val="tx1"/>
                </a:solidFill>
              </a:rPr>
              <a:t>Geeft</a:t>
            </a:r>
            <a:r>
              <a:rPr lang="en-US" dirty="0">
                <a:solidFill>
                  <a:schemeClr val="tx1"/>
                </a:solidFill>
              </a:rPr>
              <a:t> </a:t>
            </a:r>
            <a:r>
              <a:rPr lang="en-US" dirty="0" err="1">
                <a:solidFill>
                  <a:schemeClr val="tx1"/>
                </a:solidFill>
              </a:rPr>
              <a:t>vooral</a:t>
            </a:r>
            <a:r>
              <a:rPr lang="en-US" dirty="0">
                <a:solidFill>
                  <a:schemeClr val="tx1"/>
                </a:solidFill>
              </a:rPr>
              <a:t> </a:t>
            </a:r>
            <a:r>
              <a:rPr lang="en-US" dirty="0" err="1">
                <a:solidFill>
                  <a:schemeClr val="tx1"/>
                </a:solidFill>
              </a:rPr>
              <a:t>problemen</a:t>
            </a:r>
            <a:r>
              <a:rPr lang="en-US" dirty="0">
                <a:solidFill>
                  <a:schemeClr val="tx1"/>
                </a:solidFill>
              </a:rPr>
              <a:t> </a:t>
            </a:r>
            <a:r>
              <a:rPr lang="en-US" dirty="0" err="1">
                <a:solidFill>
                  <a:schemeClr val="tx1"/>
                </a:solidFill>
              </a:rPr>
              <a:t>bij</a:t>
            </a:r>
            <a:r>
              <a:rPr lang="en-US" dirty="0">
                <a:solidFill>
                  <a:schemeClr val="tx1"/>
                </a:solidFill>
              </a:rPr>
              <a:t> upgrades van het </a:t>
            </a:r>
            <a:r>
              <a:rPr lang="en-US" dirty="0" err="1">
                <a:solidFill>
                  <a:schemeClr val="tx1"/>
                </a:solidFill>
              </a:rPr>
              <a:t>pakket</a:t>
            </a:r>
            <a:r>
              <a:rPr lang="en-US" dirty="0">
                <a:solidFill>
                  <a:schemeClr val="tx1"/>
                </a:solidFill>
              </a:rPr>
              <a:t> </a:t>
            </a:r>
            <a:r>
              <a:rPr lang="en-US" dirty="0" err="1">
                <a:solidFill>
                  <a:schemeClr val="tx1"/>
                </a:solidFill>
              </a:rPr>
              <a:t>wanneer</a:t>
            </a:r>
            <a:r>
              <a:rPr lang="en-US" dirty="0">
                <a:solidFill>
                  <a:schemeClr val="tx1"/>
                </a:solidFill>
              </a:rPr>
              <a:t> add-ons nog </a:t>
            </a:r>
            <a:r>
              <a:rPr lang="en-US" dirty="0" err="1">
                <a:solidFill>
                  <a:schemeClr val="tx1"/>
                </a:solidFill>
              </a:rPr>
              <a:t>niet</a:t>
            </a:r>
            <a:r>
              <a:rPr lang="en-US" dirty="0">
                <a:solidFill>
                  <a:schemeClr val="tx1"/>
                </a:solidFill>
              </a:rPr>
              <a:t> </a:t>
            </a:r>
            <a:r>
              <a:rPr lang="en-US" dirty="0" err="1">
                <a:solidFill>
                  <a:schemeClr val="tx1"/>
                </a:solidFill>
              </a:rPr>
              <a:t>aangepast</a:t>
            </a:r>
            <a:r>
              <a:rPr lang="en-US" dirty="0">
                <a:solidFill>
                  <a:schemeClr val="tx1"/>
                </a:solidFill>
              </a:rPr>
              <a:t> </a:t>
            </a:r>
            <a:r>
              <a:rPr lang="en-US" dirty="0" err="1">
                <a:solidFill>
                  <a:schemeClr val="tx1"/>
                </a:solidFill>
              </a:rPr>
              <a:t>zijn</a:t>
            </a:r>
            <a:r>
              <a:rPr lang="en-US" dirty="0">
                <a:solidFill>
                  <a:schemeClr val="tx1"/>
                </a:solidFill>
              </a:rPr>
              <a:t> </a:t>
            </a:r>
            <a:r>
              <a:rPr lang="en-US" dirty="0" err="1">
                <a:solidFill>
                  <a:schemeClr val="tx1"/>
                </a:solidFill>
              </a:rPr>
              <a:t>aan</a:t>
            </a:r>
            <a:r>
              <a:rPr lang="en-US" dirty="0">
                <a:solidFill>
                  <a:schemeClr val="tx1"/>
                </a:solidFill>
              </a:rPr>
              <a:t> </a:t>
            </a:r>
            <a:r>
              <a:rPr lang="en-US" dirty="0" err="1">
                <a:solidFill>
                  <a:schemeClr val="tx1"/>
                </a:solidFill>
              </a:rPr>
              <a:t>nieuwere</a:t>
            </a:r>
            <a:r>
              <a:rPr lang="en-US" dirty="0">
                <a:solidFill>
                  <a:schemeClr val="tx1"/>
                </a:solidFill>
              </a:rPr>
              <a:t> </a:t>
            </a:r>
            <a:r>
              <a:rPr lang="en-US" dirty="0" err="1">
                <a:solidFill>
                  <a:schemeClr val="tx1"/>
                </a:solidFill>
              </a:rPr>
              <a:t>versie</a:t>
            </a:r>
            <a:r>
              <a:rPr lang="en-US" dirty="0">
                <a:solidFill>
                  <a:schemeClr val="tx1"/>
                </a:solidFill>
              </a:rPr>
              <a:t>. </a:t>
            </a:r>
          </a:p>
          <a:p>
            <a:pPr marL="109537" indent="0">
              <a:buNone/>
              <a:defRPr/>
            </a:pPr>
            <a:endParaRPr lang="nl-NL" sz="2400" dirty="0"/>
          </a:p>
        </p:txBody>
      </p:sp>
      <p:sp>
        <p:nvSpPr>
          <p:cNvPr id="20482" name="Titel 1"/>
          <p:cNvSpPr>
            <a:spLocks noGrp="1"/>
          </p:cNvSpPr>
          <p:nvPr>
            <p:ph type="title"/>
          </p:nvPr>
        </p:nvSpPr>
        <p:spPr/>
        <p:txBody>
          <a:bodyPr/>
          <a:lstStyle/>
          <a:p>
            <a:r>
              <a:rPr lang="nl-BE" dirty="0"/>
              <a:t>Implementatie ERP</a:t>
            </a:r>
            <a:endParaRPr lang="nl-NL" dirty="0"/>
          </a:p>
        </p:txBody>
      </p:sp>
    </p:spTree>
    <p:extLst>
      <p:ext uri="{BB962C8B-B14F-4D97-AF65-F5344CB8AC3E}">
        <p14:creationId xmlns:p14="http://schemas.microsoft.com/office/powerpoint/2010/main" val="34789787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ijdelijke aanduiding voor inhoud 7"/>
          <p:cNvGraphicFramePr>
            <a:graphicFrameLocks noGrp="1"/>
          </p:cNvGraphicFramePr>
          <p:nvPr>
            <p:ph idx="1"/>
            <p:extLst/>
          </p:nvPr>
        </p:nvGraphicFramePr>
        <p:xfrm>
          <a:off x="179512" y="188640"/>
          <a:ext cx="8568951" cy="5832648"/>
        </p:xfrm>
        <a:graphic>
          <a:graphicData uri="http://schemas.openxmlformats.org/drawingml/2006/table">
            <a:tbl>
              <a:tblPr firstRow="1" bandRow="1">
                <a:tableStyleId>{5C22544A-7EE6-4342-B048-85BDC9FD1C3A}</a:tableStyleId>
              </a:tblPr>
              <a:tblGrid>
                <a:gridCol w="2856317">
                  <a:extLst>
                    <a:ext uri="{9D8B030D-6E8A-4147-A177-3AD203B41FA5}">
                      <a16:colId xmlns:a16="http://schemas.microsoft.com/office/drawing/2014/main" val="2962196867"/>
                    </a:ext>
                  </a:extLst>
                </a:gridCol>
                <a:gridCol w="2856317">
                  <a:extLst>
                    <a:ext uri="{9D8B030D-6E8A-4147-A177-3AD203B41FA5}">
                      <a16:colId xmlns:a16="http://schemas.microsoft.com/office/drawing/2014/main" val="3409297777"/>
                    </a:ext>
                  </a:extLst>
                </a:gridCol>
                <a:gridCol w="2856317">
                  <a:extLst>
                    <a:ext uri="{9D8B030D-6E8A-4147-A177-3AD203B41FA5}">
                      <a16:colId xmlns:a16="http://schemas.microsoft.com/office/drawing/2014/main" val="325469937"/>
                    </a:ext>
                  </a:extLst>
                </a:gridCol>
              </a:tblGrid>
              <a:tr h="300987">
                <a:tc>
                  <a:txBody>
                    <a:bodyPr/>
                    <a:lstStyle/>
                    <a:p>
                      <a:endParaRPr lang="nl-BE" sz="1400" dirty="0">
                        <a:solidFill>
                          <a:srgbClr val="92D050"/>
                        </a:solidFill>
                      </a:endParaRPr>
                    </a:p>
                  </a:txBody>
                  <a:tcPr marL="68580" marR="68580" marT="34290" marB="34290"/>
                </a:tc>
                <a:tc>
                  <a:txBody>
                    <a:bodyPr/>
                    <a:lstStyle/>
                    <a:p>
                      <a:r>
                        <a:rPr lang="nl-BE" sz="1400" dirty="0">
                          <a:solidFill>
                            <a:srgbClr val="92D050"/>
                          </a:solidFill>
                        </a:rPr>
                        <a:t>Re-engineering</a:t>
                      </a:r>
                    </a:p>
                  </a:txBody>
                  <a:tcPr marL="68580" marR="68580" marT="34290" marB="34290"/>
                </a:tc>
                <a:tc>
                  <a:txBody>
                    <a:bodyPr/>
                    <a:lstStyle/>
                    <a:p>
                      <a:r>
                        <a:rPr lang="nl-BE" sz="1400" dirty="0">
                          <a:solidFill>
                            <a:srgbClr val="92D050"/>
                          </a:solidFill>
                        </a:rPr>
                        <a:t>Aanpassen</a:t>
                      </a:r>
                    </a:p>
                  </a:txBody>
                  <a:tcPr marL="68580" marR="68580" marT="34290" marB="34290"/>
                </a:tc>
                <a:extLst>
                  <a:ext uri="{0D108BD9-81ED-4DB2-BD59-A6C34878D82A}">
                    <a16:rowId xmlns:a16="http://schemas.microsoft.com/office/drawing/2014/main" val="1499201869"/>
                  </a:ext>
                </a:extLst>
              </a:tr>
              <a:tr h="1439859">
                <a:tc>
                  <a:txBody>
                    <a:bodyPr/>
                    <a:lstStyle/>
                    <a:p>
                      <a:r>
                        <a:rPr lang="nl-BE" sz="1400" dirty="0"/>
                        <a:t>Opnieuw structureren van bedrijfsprocessen</a:t>
                      </a:r>
                    </a:p>
                  </a:txBody>
                  <a:tcPr marL="68580" marR="68580" marT="34290" marB="34290"/>
                </a:tc>
                <a:tc>
                  <a:txBody>
                    <a:bodyPr/>
                    <a:lstStyle/>
                    <a:p>
                      <a:r>
                        <a:rPr lang="nl-BE" sz="1400" dirty="0"/>
                        <a:t>Ondersteunt re-engineering van processen, zodat deze samenvallen met de best </a:t>
                      </a:r>
                      <a:r>
                        <a:rPr lang="nl-BE" sz="1400" dirty="0" err="1"/>
                        <a:t>practices</a:t>
                      </a:r>
                      <a:r>
                        <a:rPr lang="nl-BE" sz="1400" dirty="0"/>
                        <a:t> van het softwaresysteem</a:t>
                      </a:r>
                    </a:p>
                  </a:txBody>
                  <a:tcPr marL="68580" marR="68580" marT="34290" marB="34290"/>
                </a:tc>
                <a:tc>
                  <a:txBody>
                    <a:bodyPr/>
                    <a:lstStyle/>
                    <a:p>
                      <a:r>
                        <a:rPr lang="nl-BE" sz="1400" dirty="0"/>
                        <a:t>Re-engineering is onafhankelijk van het te implementeren gereedschap (bijvoorbeeld de modellen, processen en uitvoer)</a:t>
                      </a:r>
                    </a:p>
                  </a:txBody>
                  <a:tcPr marL="68580" marR="68580" marT="34290" marB="34290"/>
                </a:tc>
                <a:extLst>
                  <a:ext uri="{0D108BD9-81ED-4DB2-BD59-A6C34878D82A}">
                    <a16:rowId xmlns:a16="http://schemas.microsoft.com/office/drawing/2014/main" val="1079468884"/>
                  </a:ext>
                </a:extLst>
              </a:tr>
              <a:tr h="1439859">
                <a:tc>
                  <a:txBody>
                    <a:bodyPr/>
                    <a:lstStyle/>
                    <a:p>
                      <a:r>
                        <a:rPr lang="nl-BE" sz="1400" dirty="0"/>
                        <a:t>Pasvorm in de organisatie</a:t>
                      </a:r>
                    </a:p>
                  </a:txBody>
                  <a:tcPr marL="68580" marR="68580" marT="34290" marB="34290"/>
                </a:tc>
                <a:tc>
                  <a:txBody>
                    <a:bodyPr/>
                    <a:lstStyle/>
                    <a:p>
                      <a:r>
                        <a:rPr lang="nl-BE" sz="1400" dirty="0"/>
                        <a:t>Werkt goed wanneer de organisatorische veranderingen beperkt zijn, maar re-engineering op grote schaal kan de organisatie verstoren</a:t>
                      </a:r>
                    </a:p>
                  </a:txBody>
                  <a:tcPr marL="68580" marR="68580" marT="34290" marB="34290"/>
                </a:tc>
                <a:tc>
                  <a:txBody>
                    <a:bodyPr/>
                    <a:lstStyle/>
                    <a:p>
                      <a:r>
                        <a:rPr lang="nl-BE" sz="1400" dirty="0"/>
                        <a:t>Verstoort de organisatie mogelijk minder, omdat de software specifiek ontworpen is voor de huidige werkmethodieken</a:t>
                      </a:r>
                    </a:p>
                  </a:txBody>
                  <a:tcPr marL="68580" marR="68580" marT="34290" marB="34290"/>
                </a:tc>
                <a:extLst>
                  <a:ext uri="{0D108BD9-81ED-4DB2-BD59-A6C34878D82A}">
                    <a16:rowId xmlns:a16="http://schemas.microsoft.com/office/drawing/2014/main" val="3882815816"/>
                  </a:ext>
                </a:extLst>
              </a:tr>
              <a:tr h="1667633">
                <a:tc>
                  <a:txBody>
                    <a:bodyPr/>
                    <a:lstStyle/>
                    <a:p>
                      <a:r>
                        <a:rPr lang="nl-BE" sz="1400" dirty="0"/>
                        <a:t>Ontwikkeling</a:t>
                      </a:r>
                    </a:p>
                  </a:txBody>
                  <a:tcPr marL="68580" marR="68580" marT="34290" marB="34290"/>
                </a:tc>
                <a:tc>
                  <a:txBody>
                    <a:bodyPr/>
                    <a:lstStyle/>
                    <a:p>
                      <a:r>
                        <a:rPr lang="nl-BE" sz="1400" dirty="0"/>
                        <a:t>De ontwikkeling van het systeem wordt gestuurd door upgrades en verbeteringen voor het systeem, die door de leverancier geleverd worden</a:t>
                      </a:r>
                    </a:p>
                  </a:txBody>
                  <a:tcPr marL="68580" marR="68580" marT="34290" marB="34290"/>
                </a:tc>
                <a:tc>
                  <a:txBody>
                    <a:bodyPr/>
                    <a:lstStyle/>
                    <a:p>
                      <a:r>
                        <a:rPr lang="nl-BE" sz="1400" dirty="0"/>
                        <a:t>Bij de ontwikkeling kan rekening gehouden worden met unieke eisen van de gebruiker</a:t>
                      </a:r>
                    </a:p>
                  </a:txBody>
                  <a:tcPr marL="68580" marR="68580" marT="34290" marB="34290"/>
                </a:tc>
                <a:extLst>
                  <a:ext uri="{0D108BD9-81ED-4DB2-BD59-A6C34878D82A}">
                    <a16:rowId xmlns:a16="http://schemas.microsoft.com/office/drawing/2014/main" val="437145796"/>
                  </a:ext>
                </a:extLst>
              </a:tr>
              <a:tr h="984310">
                <a:tc>
                  <a:txBody>
                    <a:bodyPr/>
                    <a:lstStyle/>
                    <a:p>
                      <a:r>
                        <a:rPr lang="nl-BE" sz="1400" dirty="0"/>
                        <a:t>Tijdigheid</a:t>
                      </a:r>
                    </a:p>
                  </a:txBody>
                  <a:tcPr marL="68580" marR="68580" marT="34290" marB="34290"/>
                </a:tc>
                <a:tc>
                  <a:txBody>
                    <a:bodyPr/>
                    <a:lstStyle/>
                    <a:p>
                      <a:r>
                        <a:rPr lang="nl-BE" sz="1400" dirty="0"/>
                        <a:t>De software is kant-en-klaar en gereed om geïmplementeerd te worden</a:t>
                      </a:r>
                    </a:p>
                  </a:txBody>
                  <a:tcPr marL="68580" marR="68580" marT="34290" marB="34290"/>
                </a:tc>
                <a:tc>
                  <a:txBody>
                    <a:bodyPr/>
                    <a:lstStyle/>
                    <a:p>
                      <a:r>
                        <a:rPr lang="nl-BE" sz="1400" dirty="0"/>
                        <a:t>Mogelijk langdurig tijdsbeslag bij de ontwikkeling van systemen</a:t>
                      </a:r>
                    </a:p>
                  </a:txBody>
                  <a:tcPr marL="68580" marR="68580" marT="34290" marB="34290"/>
                </a:tc>
                <a:extLst>
                  <a:ext uri="{0D108BD9-81ED-4DB2-BD59-A6C34878D82A}">
                    <a16:rowId xmlns:a16="http://schemas.microsoft.com/office/drawing/2014/main" val="1268270044"/>
                  </a:ext>
                </a:extLst>
              </a:tr>
            </a:tbl>
          </a:graphicData>
        </a:graphic>
      </p:graphicFrame>
    </p:spTree>
    <p:extLst>
      <p:ext uri="{BB962C8B-B14F-4D97-AF65-F5344CB8AC3E}">
        <p14:creationId xmlns:p14="http://schemas.microsoft.com/office/powerpoint/2010/main" val="28697457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ijdelijke aanduiding voor inhoud 7"/>
          <p:cNvGraphicFramePr>
            <a:graphicFrameLocks noGrp="1"/>
          </p:cNvGraphicFramePr>
          <p:nvPr>
            <p:ph idx="1"/>
            <p:extLst/>
          </p:nvPr>
        </p:nvGraphicFramePr>
        <p:xfrm>
          <a:off x="251519" y="260648"/>
          <a:ext cx="8862246" cy="6066615"/>
        </p:xfrm>
        <a:graphic>
          <a:graphicData uri="http://schemas.openxmlformats.org/drawingml/2006/table">
            <a:tbl>
              <a:tblPr firstRow="1" bandRow="1">
                <a:tableStyleId>{5C22544A-7EE6-4342-B048-85BDC9FD1C3A}</a:tableStyleId>
              </a:tblPr>
              <a:tblGrid>
                <a:gridCol w="2954082">
                  <a:extLst>
                    <a:ext uri="{9D8B030D-6E8A-4147-A177-3AD203B41FA5}">
                      <a16:colId xmlns:a16="http://schemas.microsoft.com/office/drawing/2014/main" val="2962196867"/>
                    </a:ext>
                  </a:extLst>
                </a:gridCol>
                <a:gridCol w="2954082">
                  <a:extLst>
                    <a:ext uri="{9D8B030D-6E8A-4147-A177-3AD203B41FA5}">
                      <a16:colId xmlns:a16="http://schemas.microsoft.com/office/drawing/2014/main" val="3409297777"/>
                    </a:ext>
                  </a:extLst>
                </a:gridCol>
                <a:gridCol w="2954082">
                  <a:extLst>
                    <a:ext uri="{9D8B030D-6E8A-4147-A177-3AD203B41FA5}">
                      <a16:colId xmlns:a16="http://schemas.microsoft.com/office/drawing/2014/main" val="325469937"/>
                    </a:ext>
                  </a:extLst>
                </a:gridCol>
              </a:tblGrid>
              <a:tr h="316815">
                <a:tc>
                  <a:txBody>
                    <a:bodyPr/>
                    <a:lstStyle/>
                    <a:p>
                      <a:pPr marL="0" algn="l" rtl="0" eaLnBrk="1" latinLnBrk="0" hangingPunct="1"/>
                      <a:endParaRPr kumimoji="0" lang="nl-BE" sz="1400" b="1" kern="1200" dirty="0">
                        <a:solidFill>
                          <a:srgbClr val="92D050"/>
                        </a:solidFill>
                        <a:latin typeface="+mn-lt"/>
                        <a:ea typeface="+mn-ea"/>
                        <a:cs typeface="+mn-cs"/>
                      </a:endParaRPr>
                    </a:p>
                  </a:txBody>
                  <a:tcPr marL="77063" marR="77063" marT="38532" marB="38532"/>
                </a:tc>
                <a:tc>
                  <a:txBody>
                    <a:bodyPr/>
                    <a:lstStyle/>
                    <a:p>
                      <a:pPr marL="0" algn="l" rtl="0" eaLnBrk="1" latinLnBrk="0" hangingPunct="1"/>
                      <a:r>
                        <a:rPr kumimoji="0" lang="nl-BE" sz="1400" b="1" kern="1200" dirty="0">
                          <a:solidFill>
                            <a:srgbClr val="92D050"/>
                          </a:solidFill>
                          <a:latin typeface="+mn-lt"/>
                          <a:ea typeface="+mn-ea"/>
                          <a:cs typeface="+mn-cs"/>
                        </a:rPr>
                        <a:t>Re-engineering</a:t>
                      </a:r>
                    </a:p>
                  </a:txBody>
                  <a:tcPr marL="77063" marR="77063" marT="38532" marB="38532"/>
                </a:tc>
                <a:tc>
                  <a:txBody>
                    <a:bodyPr/>
                    <a:lstStyle/>
                    <a:p>
                      <a:pPr marL="0" algn="l" rtl="0" eaLnBrk="1" latinLnBrk="0" hangingPunct="1"/>
                      <a:r>
                        <a:rPr kumimoji="0" lang="nl-BE" sz="1400" b="1" kern="1200" dirty="0">
                          <a:solidFill>
                            <a:srgbClr val="92D050"/>
                          </a:solidFill>
                          <a:latin typeface="+mn-lt"/>
                          <a:ea typeface="+mn-ea"/>
                          <a:cs typeface="+mn-cs"/>
                        </a:rPr>
                        <a:t>Aanpassen</a:t>
                      </a:r>
                    </a:p>
                  </a:txBody>
                  <a:tcPr marL="77063" marR="77063" marT="38532" marB="38532"/>
                </a:tc>
                <a:extLst>
                  <a:ext uri="{0D108BD9-81ED-4DB2-BD59-A6C34878D82A}">
                    <a16:rowId xmlns:a16="http://schemas.microsoft.com/office/drawing/2014/main" val="1499201869"/>
                  </a:ext>
                </a:extLst>
              </a:tr>
              <a:tr h="796318">
                <a:tc>
                  <a:txBody>
                    <a:bodyPr/>
                    <a:lstStyle/>
                    <a:p>
                      <a:r>
                        <a:rPr lang="nl-BE" sz="1600" dirty="0"/>
                        <a:t>Kosten</a:t>
                      </a:r>
                    </a:p>
                  </a:txBody>
                  <a:tcPr marL="77063" marR="77063" marT="38532" marB="38532"/>
                </a:tc>
                <a:tc>
                  <a:txBody>
                    <a:bodyPr/>
                    <a:lstStyle/>
                    <a:p>
                      <a:r>
                        <a:rPr lang="nl-BE" sz="1600" dirty="0"/>
                        <a:t>De implementatie kan efficiënt uitgevoerd worden</a:t>
                      </a:r>
                    </a:p>
                  </a:txBody>
                  <a:tcPr marL="77063" marR="77063" marT="38532" marB="38532"/>
                </a:tc>
                <a:tc>
                  <a:txBody>
                    <a:bodyPr/>
                    <a:lstStyle/>
                    <a:p>
                      <a:r>
                        <a:rPr lang="nl-BE" sz="1600" dirty="0"/>
                        <a:t>Mogelijke aanzienlijke kosten van op maat gemaakte implementatie</a:t>
                      </a:r>
                    </a:p>
                  </a:txBody>
                  <a:tcPr marL="77063" marR="77063" marT="38532" marB="38532"/>
                </a:tc>
                <a:extLst>
                  <a:ext uri="{0D108BD9-81ED-4DB2-BD59-A6C34878D82A}">
                    <a16:rowId xmlns:a16="http://schemas.microsoft.com/office/drawing/2014/main" val="1079468884"/>
                  </a:ext>
                </a:extLst>
              </a:tr>
              <a:tr h="1755324">
                <a:tc>
                  <a:txBody>
                    <a:bodyPr/>
                    <a:lstStyle/>
                    <a:p>
                      <a:r>
                        <a:rPr lang="nl-BE" sz="1600" dirty="0"/>
                        <a:t>Eisen</a:t>
                      </a:r>
                    </a:p>
                  </a:txBody>
                  <a:tcPr marL="77063" marR="77063" marT="38532" marB="38532"/>
                </a:tc>
                <a:tc>
                  <a:txBody>
                    <a:bodyPr/>
                    <a:lstStyle/>
                    <a:p>
                      <a:r>
                        <a:rPr lang="nl-BE" sz="1600" dirty="0"/>
                        <a:t>Legt beperkingen op aan het ontwerp; gebaseerd op bedrijfsmodellen en best </a:t>
                      </a:r>
                      <a:r>
                        <a:rPr lang="nl-BE" sz="1600" dirty="0" err="1"/>
                        <a:t>practices</a:t>
                      </a:r>
                      <a:endParaRPr lang="nl-BE" sz="1600" dirty="0"/>
                    </a:p>
                  </a:txBody>
                  <a:tcPr marL="77063" marR="77063" marT="38532" marB="38532"/>
                </a:tc>
                <a:tc>
                  <a:txBody>
                    <a:bodyPr/>
                    <a:lstStyle/>
                    <a:p>
                      <a:r>
                        <a:rPr lang="nl-BE" sz="1600" dirty="0"/>
                        <a:t>Meer flexibiliteit ten aanzien van unieke eisen; niet beperkt door de best </a:t>
                      </a:r>
                      <a:r>
                        <a:rPr lang="nl-BE" sz="1600" dirty="0" err="1"/>
                        <a:t>practices</a:t>
                      </a:r>
                      <a:r>
                        <a:rPr lang="nl-BE" sz="1600" dirty="0"/>
                        <a:t> zoals die door de leverancier geïnterpreteerd worden; geen beperkingen aan het ontwerp</a:t>
                      </a:r>
                    </a:p>
                  </a:txBody>
                  <a:tcPr marL="77063" marR="77063" marT="38532" marB="38532"/>
                </a:tc>
                <a:extLst>
                  <a:ext uri="{0D108BD9-81ED-4DB2-BD59-A6C34878D82A}">
                    <a16:rowId xmlns:a16="http://schemas.microsoft.com/office/drawing/2014/main" val="2210279828"/>
                  </a:ext>
                </a:extLst>
              </a:tr>
              <a:tr h="1275821">
                <a:tc>
                  <a:txBody>
                    <a:bodyPr/>
                    <a:lstStyle/>
                    <a:p>
                      <a:r>
                        <a:rPr lang="nl-BE" sz="1600" dirty="0"/>
                        <a:t>Concurrentiekracht</a:t>
                      </a:r>
                    </a:p>
                  </a:txBody>
                  <a:tcPr marL="77063" marR="77063" marT="38532" marB="38532"/>
                </a:tc>
                <a:tc>
                  <a:txBody>
                    <a:bodyPr/>
                    <a:lstStyle/>
                    <a:p>
                      <a:r>
                        <a:rPr lang="nl-BE" sz="1600" dirty="0"/>
                        <a:t>Andere bedrijven hebben toegang tot hetzelfde ontwerp</a:t>
                      </a:r>
                    </a:p>
                  </a:txBody>
                  <a:tcPr marL="77063" marR="77063" marT="38532" marB="38532"/>
                </a:tc>
                <a:tc>
                  <a:txBody>
                    <a:bodyPr/>
                    <a:lstStyle/>
                    <a:p>
                      <a:r>
                        <a:rPr lang="nl-BE" sz="1600" dirty="0"/>
                        <a:t>Geen noodzaak om dezelfde software te gebruiken die alle anderen in de industrietak ook kunnen gebruiken</a:t>
                      </a:r>
                    </a:p>
                  </a:txBody>
                  <a:tcPr marL="77063" marR="77063" marT="38532" marB="38532"/>
                </a:tc>
                <a:extLst>
                  <a:ext uri="{0D108BD9-81ED-4DB2-BD59-A6C34878D82A}">
                    <a16:rowId xmlns:a16="http://schemas.microsoft.com/office/drawing/2014/main" val="1240261918"/>
                  </a:ext>
                </a:extLst>
              </a:tr>
              <a:tr h="796318">
                <a:tc>
                  <a:txBody>
                    <a:bodyPr/>
                    <a:lstStyle/>
                    <a:p>
                      <a:r>
                        <a:rPr lang="nl-BE" sz="1600" dirty="0"/>
                        <a:t>Pasvorm</a:t>
                      </a:r>
                    </a:p>
                  </a:txBody>
                  <a:tcPr marL="77063" marR="77063" marT="38532" marB="38532"/>
                </a:tc>
                <a:tc>
                  <a:txBody>
                    <a:bodyPr/>
                    <a:lstStyle/>
                    <a:p>
                      <a:r>
                        <a:rPr lang="nl-BE" sz="1600" dirty="0"/>
                        <a:t>Eisen worden door een ERP-systeem ondersteund</a:t>
                      </a:r>
                    </a:p>
                  </a:txBody>
                  <a:tcPr marL="77063" marR="77063" marT="38532" marB="38532"/>
                </a:tc>
                <a:tc>
                  <a:txBody>
                    <a:bodyPr/>
                    <a:lstStyle/>
                    <a:p>
                      <a:r>
                        <a:rPr lang="nl-BE" sz="1600" dirty="0"/>
                        <a:t>Unieke eisen worden mogelijk niet door een ERP-systeem ondersteund</a:t>
                      </a:r>
                    </a:p>
                  </a:txBody>
                  <a:tcPr marL="77063" marR="77063" marT="38532" marB="38532"/>
                </a:tc>
                <a:extLst>
                  <a:ext uri="{0D108BD9-81ED-4DB2-BD59-A6C34878D82A}">
                    <a16:rowId xmlns:a16="http://schemas.microsoft.com/office/drawing/2014/main" val="1593092827"/>
                  </a:ext>
                </a:extLst>
              </a:tr>
              <a:tr h="1036069">
                <a:tc>
                  <a:txBody>
                    <a:bodyPr/>
                    <a:lstStyle/>
                    <a:p>
                      <a:r>
                        <a:rPr lang="nl-BE" sz="1600" dirty="0"/>
                        <a:t>Externe consultants</a:t>
                      </a:r>
                    </a:p>
                  </a:txBody>
                  <a:tcPr marL="77063" marR="77063" marT="38532" marB="38532"/>
                </a:tc>
                <a:tc>
                  <a:txBody>
                    <a:bodyPr/>
                    <a:lstStyle/>
                    <a:p>
                      <a:r>
                        <a:rPr lang="nl-BE" sz="1600" dirty="0"/>
                        <a:t>Meer een </a:t>
                      </a:r>
                      <a:r>
                        <a:rPr lang="nl-BE" sz="1600" dirty="0" err="1"/>
                        <a:t>turnkeybenadering</a:t>
                      </a:r>
                      <a:r>
                        <a:rPr lang="nl-BE" sz="1600" dirty="0"/>
                        <a:t>, met name bij een standaardimplementatie </a:t>
                      </a:r>
                    </a:p>
                  </a:txBody>
                  <a:tcPr marL="77063" marR="77063" marT="38532" marB="38532"/>
                </a:tc>
                <a:tc>
                  <a:txBody>
                    <a:bodyPr/>
                    <a:lstStyle/>
                    <a:p>
                      <a:r>
                        <a:rPr lang="nl-BE" sz="1600" dirty="0"/>
                        <a:t>Mogelijke inzet van kostbare externe consultants</a:t>
                      </a:r>
                    </a:p>
                  </a:txBody>
                  <a:tcPr marL="77063" marR="77063" marT="38532" marB="38532"/>
                </a:tc>
                <a:extLst>
                  <a:ext uri="{0D108BD9-81ED-4DB2-BD59-A6C34878D82A}">
                    <a16:rowId xmlns:a16="http://schemas.microsoft.com/office/drawing/2014/main" val="3794442583"/>
                  </a:ext>
                </a:extLst>
              </a:tr>
            </a:tbl>
          </a:graphicData>
        </a:graphic>
      </p:graphicFrame>
    </p:spTree>
    <p:extLst>
      <p:ext uri="{BB962C8B-B14F-4D97-AF65-F5344CB8AC3E}">
        <p14:creationId xmlns:p14="http://schemas.microsoft.com/office/powerpoint/2010/main" val="880123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ERP-rapport</a:t>
            </a:r>
            <a:endParaRPr lang="nl-BE" dirty="0"/>
          </a:p>
        </p:txBody>
      </p:sp>
      <p:pic>
        <p:nvPicPr>
          <p:cNvPr id="3" name="Afbeelding 2">
            <a:extLst>
              <a:ext uri="{FF2B5EF4-FFF2-40B4-BE49-F238E27FC236}">
                <a16:creationId xmlns:a16="http://schemas.microsoft.com/office/drawing/2014/main" id="{B20CAE4E-17BF-4555-8E0B-B096923B8B3D}"/>
              </a:ext>
            </a:extLst>
          </p:cNvPr>
          <p:cNvPicPr>
            <a:picLocks noChangeAspect="1"/>
          </p:cNvPicPr>
          <p:nvPr/>
        </p:nvPicPr>
        <p:blipFill>
          <a:blip r:embed="rId3"/>
          <a:stretch>
            <a:fillRect/>
          </a:stretch>
        </p:blipFill>
        <p:spPr>
          <a:xfrm>
            <a:off x="395536" y="116632"/>
            <a:ext cx="7898104" cy="6605614"/>
          </a:xfrm>
          <a:prstGeom prst="rect">
            <a:avLst/>
          </a:prstGeom>
        </p:spPr>
      </p:pic>
    </p:spTree>
    <p:extLst>
      <p:ext uri="{BB962C8B-B14F-4D97-AF65-F5344CB8AC3E}">
        <p14:creationId xmlns:p14="http://schemas.microsoft.com/office/powerpoint/2010/main" val="36052298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ijdelijke aanduiding voor inhoud 5"/>
          <p:cNvSpPr>
            <a:spLocks noGrp="1"/>
          </p:cNvSpPr>
          <p:nvPr>
            <p:ph idx="1"/>
          </p:nvPr>
        </p:nvSpPr>
        <p:spPr>
          <a:xfrm>
            <a:off x="428625" y="1428750"/>
            <a:ext cx="8229600" cy="5000625"/>
          </a:xfrm>
        </p:spPr>
        <p:txBody>
          <a:bodyPr/>
          <a:lstStyle/>
          <a:p>
            <a:pPr eaLnBrk="1" hangingPunct="1">
              <a:buFont typeface="Georgia" panose="02040502050405020303" pitchFamily="18" charset="0"/>
              <a:buNone/>
              <a:defRPr/>
            </a:pPr>
            <a:r>
              <a:rPr lang="nl-NL" dirty="0">
                <a:solidFill>
                  <a:schemeClr val="tx2"/>
                </a:solidFill>
              </a:rPr>
              <a:t>Lees het artikel “ERP 10 praktische tips”</a:t>
            </a:r>
          </a:p>
          <a:p>
            <a:pPr eaLnBrk="1" hangingPunct="1">
              <a:buFont typeface="Georgia" panose="02040502050405020303" pitchFamily="18" charset="0"/>
              <a:buNone/>
              <a:defRPr/>
            </a:pPr>
            <a:endParaRPr lang="nl-NL" dirty="0">
              <a:solidFill>
                <a:schemeClr val="tx2"/>
              </a:solidFill>
            </a:endParaRPr>
          </a:p>
          <a:p>
            <a:pPr eaLnBrk="1" hangingPunct="1">
              <a:buFont typeface="Georgia" panose="02040502050405020303" pitchFamily="18" charset="0"/>
              <a:buNone/>
              <a:defRPr/>
            </a:pPr>
            <a:r>
              <a:rPr lang="nl-NL" dirty="0">
                <a:solidFill>
                  <a:schemeClr val="tx2"/>
                </a:solidFill>
              </a:rPr>
              <a:t>TOP </a:t>
            </a:r>
          </a:p>
          <a:p>
            <a:pPr eaLnBrk="1" hangingPunct="1">
              <a:defRPr/>
            </a:pPr>
            <a:r>
              <a:rPr lang="nl-NL" sz="2000" dirty="0"/>
              <a:t>Zoek een succesverhaal over de implementatie van ERP.  Waarom voerde het bedrijf ERP in? Welke van de 10 tips bepalen het succes?</a:t>
            </a:r>
            <a:br>
              <a:rPr lang="nl-NL" sz="2000" dirty="0"/>
            </a:br>
            <a:endParaRPr lang="nl-NL" sz="2000" dirty="0"/>
          </a:p>
          <a:p>
            <a:pPr marL="109537" indent="0" eaLnBrk="1" hangingPunct="1">
              <a:buFont typeface="Georgia" panose="02040502050405020303" pitchFamily="18" charset="0"/>
              <a:buNone/>
              <a:defRPr/>
            </a:pPr>
            <a:r>
              <a:rPr lang="nl-NL" dirty="0">
                <a:solidFill>
                  <a:schemeClr val="tx2"/>
                </a:solidFill>
              </a:rPr>
              <a:t>FLOP</a:t>
            </a:r>
            <a:endParaRPr lang="nl-NL" sz="2000" dirty="0"/>
          </a:p>
          <a:p>
            <a:pPr eaLnBrk="1" hangingPunct="1">
              <a:defRPr/>
            </a:pPr>
            <a:r>
              <a:rPr lang="nl-NL" sz="2000" dirty="0"/>
              <a:t>Zoek een ERP-implementatie waarbij er problemen ontstonden. Waarom voerde het bedrijf ERP in? Noteer de tips die niet werden toegepast en zodus het falen in de hand werkten.</a:t>
            </a:r>
            <a:endParaRPr lang="nl-NL" sz="1800" dirty="0"/>
          </a:p>
          <a:p>
            <a:pPr eaLnBrk="1" hangingPunct="1">
              <a:defRPr/>
            </a:pPr>
            <a:endParaRPr lang="nl-NL" sz="1800" dirty="0"/>
          </a:p>
        </p:txBody>
      </p:sp>
      <p:sp>
        <p:nvSpPr>
          <p:cNvPr id="103427" name="Titel 4"/>
          <p:cNvSpPr>
            <a:spLocks noGrp="1"/>
          </p:cNvSpPr>
          <p:nvPr>
            <p:ph type="title"/>
          </p:nvPr>
        </p:nvSpPr>
        <p:spPr>
          <a:xfrm>
            <a:off x="1258888" y="214313"/>
            <a:ext cx="7385050" cy="1066800"/>
          </a:xfrm>
        </p:spPr>
        <p:txBody>
          <a:bodyPr/>
          <a:lstStyle/>
          <a:p>
            <a:pPr eaLnBrk="1" hangingPunct="1"/>
            <a:r>
              <a:rPr lang="fr-BE" altLang="nl-BE" dirty="0"/>
              <a:t>Business </a:t>
            </a:r>
            <a:r>
              <a:rPr lang="fr-BE" altLang="nl-BE" dirty="0" err="1"/>
              <a:t>Research</a:t>
            </a:r>
            <a:r>
              <a:rPr lang="fr-BE" altLang="nl-BE" dirty="0"/>
              <a:t> </a:t>
            </a:r>
            <a:endParaRPr lang="nl-NL" altLang="nl-BE"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a:extLst>
              <a:ext uri="{FF2B5EF4-FFF2-40B4-BE49-F238E27FC236}">
                <a16:creationId xmlns:a16="http://schemas.microsoft.com/office/drawing/2014/main" id="{130EFBBC-CBDF-43CF-BB51-27C9DE21CB90}"/>
              </a:ext>
            </a:extLst>
          </p:cNvPr>
          <p:cNvPicPr>
            <a:picLocks noGrp="1" noChangeAspect="1"/>
          </p:cNvPicPr>
          <p:nvPr>
            <p:ph idx="1"/>
          </p:nvPr>
        </p:nvPicPr>
        <p:blipFill>
          <a:blip r:embed="rId3"/>
          <a:stretch>
            <a:fillRect/>
          </a:stretch>
        </p:blipFill>
        <p:spPr>
          <a:xfrm>
            <a:off x="1115616" y="1196752"/>
            <a:ext cx="6151881" cy="5114289"/>
          </a:xfrm>
          <a:prstGeom prst="rect">
            <a:avLst/>
          </a:prstGeom>
        </p:spPr>
      </p:pic>
      <p:sp>
        <p:nvSpPr>
          <p:cNvPr id="3" name="Titel 2">
            <a:extLst>
              <a:ext uri="{FF2B5EF4-FFF2-40B4-BE49-F238E27FC236}">
                <a16:creationId xmlns:a16="http://schemas.microsoft.com/office/drawing/2014/main" id="{CE0A26F1-D27F-4529-87AC-C018D186A6F6}"/>
              </a:ext>
            </a:extLst>
          </p:cNvPr>
          <p:cNvSpPr>
            <a:spLocks noGrp="1"/>
          </p:cNvSpPr>
          <p:nvPr>
            <p:ph type="title"/>
          </p:nvPr>
        </p:nvSpPr>
        <p:spPr/>
        <p:txBody>
          <a:bodyPr/>
          <a:lstStyle/>
          <a:p>
            <a:r>
              <a:rPr lang="nl-BE" dirty="0"/>
              <a:t>Wat is ERP?</a:t>
            </a:r>
          </a:p>
        </p:txBody>
      </p:sp>
    </p:spTree>
    <p:extLst>
      <p:ext uri="{BB962C8B-B14F-4D97-AF65-F5344CB8AC3E}">
        <p14:creationId xmlns:p14="http://schemas.microsoft.com/office/powerpoint/2010/main" val="12095868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Afbeelding 1" descr="Balans%20of%203%20tiers%20in%20ERP%20requirements%20proces.jpg"/>
          <p:cNvPicPr>
            <a:picLocks noChangeAspect="1"/>
          </p:cNvPicPr>
          <p:nvPr/>
        </p:nvPicPr>
        <p:blipFill>
          <a:blip r:embed="rId3"/>
          <a:srcRect/>
          <a:stretch>
            <a:fillRect/>
          </a:stretch>
        </p:blipFill>
        <p:spPr bwMode="auto">
          <a:xfrm>
            <a:off x="142875" y="1857375"/>
            <a:ext cx="8283575" cy="3395663"/>
          </a:xfrm>
          <a:prstGeom prst="rect">
            <a:avLst/>
          </a:prstGeom>
          <a:noFill/>
          <a:ln w="9525">
            <a:noFill/>
            <a:miter lim="800000"/>
            <a:headEnd/>
            <a:tailEnd/>
          </a:ln>
        </p:spPr>
      </p:pic>
      <p:sp>
        <p:nvSpPr>
          <p:cNvPr id="32771" name="Rectangle 4"/>
          <p:cNvSpPr>
            <a:spLocks noChangeArrowheads="1"/>
          </p:cNvSpPr>
          <p:nvPr/>
        </p:nvSpPr>
        <p:spPr bwMode="auto">
          <a:xfrm>
            <a:off x="1285875" y="249238"/>
            <a:ext cx="7643813" cy="1036637"/>
          </a:xfrm>
          <a:prstGeom prst="rect">
            <a:avLst/>
          </a:prstGeom>
          <a:noFill/>
          <a:ln w="9525">
            <a:noFill/>
            <a:miter lim="800000"/>
            <a:headEnd/>
            <a:tailEnd/>
          </a:ln>
        </p:spPr>
        <p:txBody>
          <a:bodyPr anchor="ctr"/>
          <a:lstStyle/>
          <a:p>
            <a:r>
              <a:rPr lang="en-US" sz="3200" dirty="0" err="1">
                <a:solidFill>
                  <a:srgbClr val="669900"/>
                </a:solidFill>
              </a:rPr>
              <a:t>Kritische</a:t>
            </a:r>
            <a:r>
              <a:rPr lang="en-US" sz="3200" dirty="0">
                <a:solidFill>
                  <a:srgbClr val="669900"/>
                </a:solidFill>
              </a:rPr>
              <a:t> </a:t>
            </a:r>
            <a:r>
              <a:rPr lang="en-US" sz="3200" dirty="0" err="1">
                <a:solidFill>
                  <a:srgbClr val="669900"/>
                </a:solidFill>
              </a:rPr>
              <a:t>succesfactoren</a:t>
            </a:r>
            <a:r>
              <a:rPr lang="en-US" sz="3200" dirty="0">
                <a:solidFill>
                  <a:srgbClr val="669900"/>
                </a:solidFill>
              </a:rPr>
              <a:t> ERP-</a:t>
            </a:r>
            <a:r>
              <a:rPr lang="en-US" sz="3200" dirty="0" err="1">
                <a:solidFill>
                  <a:srgbClr val="669900"/>
                </a:solidFill>
              </a:rPr>
              <a:t>implementatie</a:t>
            </a:r>
            <a:r>
              <a:rPr lang="en-US" sz="3200" dirty="0">
                <a:solidFill>
                  <a:srgbClr val="669900"/>
                </a:solidFill>
              </a:rPr>
              <a:t> </a:t>
            </a:r>
            <a:r>
              <a:rPr lang="en-US" sz="3200" dirty="0" err="1">
                <a:solidFill>
                  <a:srgbClr val="669900"/>
                </a:solidFill>
              </a:rPr>
              <a:t>volgens</a:t>
            </a:r>
            <a:r>
              <a:rPr lang="en-US" sz="3200" dirty="0">
                <a:solidFill>
                  <a:srgbClr val="669900"/>
                </a:solidFill>
              </a:rPr>
              <a:t> Jon </a:t>
            </a:r>
            <a:r>
              <a:rPr lang="en-US" sz="3200" dirty="0" err="1">
                <a:solidFill>
                  <a:srgbClr val="669900"/>
                </a:solidFill>
              </a:rPr>
              <a:t>Atle</a:t>
            </a:r>
            <a:r>
              <a:rPr lang="en-US" sz="3200" dirty="0">
                <a:solidFill>
                  <a:srgbClr val="669900"/>
                </a:solidFill>
              </a:rPr>
              <a:t> </a:t>
            </a:r>
            <a:r>
              <a:rPr lang="en-US" sz="3200" dirty="0" err="1">
                <a:solidFill>
                  <a:srgbClr val="669900"/>
                </a:solidFill>
              </a:rPr>
              <a:t>Gulla</a:t>
            </a:r>
            <a:endParaRPr lang="en-US" sz="3200" dirty="0">
              <a:solidFill>
                <a:srgbClr val="669900"/>
              </a:solidFill>
            </a:endParaRPr>
          </a:p>
        </p:txBody>
      </p:sp>
      <p:sp>
        <p:nvSpPr>
          <p:cNvPr id="32772" name="Tekstvak 3"/>
          <p:cNvSpPr txBox="1">
            <a:spLocks noChangeArrowheads="1"/>
          </p:cNvSpPr>
          <p:nvPr/>
        </p:nvSpPr>
        <p:spPr bwMode="auto">
          <a:xfrm>
            <a:off x="500063" y="5857875"/>
            <a:ext cx="4500562" cy="369888"/>
          </a:xfrm>
          <a:prstGeom prst="rect">
            <a:avLst/>
          </a:prstGeom>
          <a:noFill/>
          <a:ln w="9525">
            <a:noFill/>
            <a:miter lim="800000"/>
            <a:headEnd/>
            <a:tailEnd/>
          </a:ln>
        </p:spPr>
        <p:txBody>
          <a:bodyPr>
            <a:spAutoFit/>
          </a:bodyPr>
          <a:lstStyle/>
          <a:p>
            <a:r>
              <a:rPr lang="nl-BE"/>
              <a:t>Wie is Gulla? </a:t>
            </a:r>
            <a:r>
              <a:rPr lang="nl-BE">
                <a:hlinkClick r:id="rId4"/>
              </a:rPr>
              <a:t>http://www.idi.ntnu.no/~jag/</a:t>
            </a:r>
            <a:endParaRPr lang="nl-BE"/>
          </a:p>
        </p:txBody>
      </p:sp>
    </p:spTree>
    <p:extLst>
      <p:ext uri="{BB962C8B-B14F-4D97-AF65-F5344CB8AC3E}">
        <p14:creationId xmlns:p14="http://schemas.microsoft.com/office/powerpoint/2010/main" val="790578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ChangeArrowheads="1"/>
          </p:cNvSpPr>
          <p:nvPr/>
        </p:nvSpPr>
        <p:spPr bwMode="auto">
          <a:xfrm>
            <a:off x="1285875" y="0"/>
            <a:ext cx="7643813" cy="1189038"/>
          </a:xfrm>
          <a:prstGeom prst="rect">
            <a:avLst/>
          </a:prstGeom>
          <a:noFill/>
          <a:ln w="9525">
            <a:noFill/>
            <a:miter lim="800000"/>
            <a:headEnd/>
            <a:tailEnd/>
          </a:ln>
        </p:spPr>
        <p:txBody>
          <a:bodyPr anchor="ctr"/>
          <a:lstStyle/>
          <a:p>
            <a:r>
              <a:rPr lang="en-US" sz="3200" dirty="0" err="1">
                <a:solidFill>
                  <a:srgbClr val="669900"/>
                </a:solidFill>
              </a:rPr>
              <a:t>Kritische</a:t>
            </a:r>
            <a:r>
              <a:rPr lang="en-US" sz="3200" dirty="0">
                <a:solidFill>
                  <a:srgbClr val="669900"/>
                </a:solidFill>
              </a:rPr>
              <a:t> </a:t>
            </a:r>
            <a:r>
              <a:rPr lang="en-US" sz="3200" dirty="0" err="1">
                <a:solidFill>
                  <a:srgbClr val="669900"/>
                </a:solidFill>
              </a:rPr>
              <a:t>succesfactoren</a:t>
            </a:r>
            <a:r>
              <a:rPr lang="en-US" sz="3200" dirty="0">
                <a:solidFill>
                  <a:srgbClr val="669900"/>
                </a:solidFill>
              </a:rPr>
              <a:t> ERP-</a:t>
            </a:r>
            <a:r>
              <a:rPr lang="en-US" sz="3200" dirty="0" err="1">
                <a:solidFill>
                  <a:srgbClr val="669900"/>
                </a:solidFill>
              </a:rPr>
              <a:t>implementatie</a:t>
            </a:r>
            <a:endParaRPr lang="en-US" sz="2800" dirty="0">
              <a:solidFill>
                <a:srgbClr val="669900"/>
              </a:solidFill>
            </a:endParaRPr>
          </a:p>
        </p:txBody>
      </p:sp>
      <p:pic>
        <p:nvPicPr>
          <p:cNvPr id="33795" name="Afbeelding 3" descr="problem%20and%20critical%20success%20factors.jpg"/>
          <p:cNvPicPr>
            <a:picLocks noChangeAspect="1"/>
          </p:cNvPicPr>
          <p:nvPr/>
        </p:nvPicPr>
        <p:blipFill>
          <a:blip r:embed="rId3"/>
          <a:srcRect/>
          <a:stretch>
            <a:fillRect/>
          </a:stretch>
        </p:blipFill>
        <p:spPr bwMode="auto">
          <a:xfrm>
            <a:off x="214313" y="1071563"/>
            <a:ext cx="9001125" cy="5786437"/>
          </a:xfrm>
          <a:prstGeom prst="rect">
            <a:avLst/>
          </a:prstGeom>
          <a:noFill/>
          <a:ln w="9525">
            <a:noFill/>
            <a:miter lim="800000"/>
            <a:headEnd/>
            <a:tailEnd/>
          </a:ln>
        </p:spPr>
      </p:pic>
    </p:spTree>
    <p:extLst>
      <p:ext uri="{BB962C8B-B14F-4D97-AF65-F5344CB8AC3E}">
        <p14:creationId xmlns:p14="http://schemas.microsoft.com/office/powerpoint/2010/main" val="25081062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r>
              <a:rPr lang="nl-BE" dirty="0"/>
              <a:t>Bekijk het filmpje </a:t>
            </a:r>
            <a:r>
              <a:rPr lang="nl-BE" dirty="0" err="1"/>
              <a:t>ivm</a:t>
            </a:r>
            <a:r>
              <a:rPr lang="nl-BE" dirty="0"/>
              <a:t> de ERP implementatie van Business </a:t>
            </a:r>
            <a:r>
              <a:rPr lang="nl-BE" dirty="0" err="1"/>
              <a:t>One</a:t>
            </a:r>
            <a:r>
              <a:rPr lang="nl-BE" dirty="0"/>
              <a:t> bij Boer Groep.</a:t>
            </a:r>
            <a:br>
              <a:rPr lang="nl-BE" dirty="0"/>
            </a:br>
            <a:r>
              <a:rPr lang="nl-BE" dirty="0">
                <a:hlinkClick r:id="rId2"/>
              </a:rPr>
              <a:t>https://www.youtube.com/watch?v=pekbadT_TUA</a:t>
            </a:r>
            <a:endParaRPr lang="nl-BE" dirty="0"/>
          </a:p>
          <a:p>
            <a:endParaRPr lang="nl-BE" dirty="0"/>
          </a:p>
          <a:p>
            <a:r>
              <a:rPr lang="nl-BE" dirty="0"/>
              <a:t>Welke kritische succesfactoren werden er aangehaald?</a:t>
            </a:r>
          </a:p>
          <a:p>
            <a:endParaRPr lang="nl-BE" dirty="0"/>
          </a:p>
          <a:p>
            <a:r>
              <a:rPr lang="nl-BE" dirty="0"/>
              <a:t>Heeft het bedrijf gekozen voor </a:t>
            </a:r>
            <a:r>
              <a:rPr lang="nl-BE" dirty="0" err="1"/>
              <a:t>customizing</a:t>
            </a:r>
            <a:r>
              <a:rPr lang="nl-BE" dirty="0"/>
              <a:t> of </a:t>
            </a:r>
            <a:r>
              <a:rPr lang="nl-BE" dirty="0" err="1"/>
              <a:t>reëngineering</a:t>
            </a:r>
            <a:r>
              <a:rPr lang="nl-BE" dirty="0"/>
              <a:t>?</a:t>
            </a:r>
          </a:p>
        </p:txBody>
      </p:sp>
      <p:sp>
        <p:nvSpPr>
          <p:cNvPr id="2" name="Titel 1"/>
          <p:cNvSpPr>
            <a:spLocks noGrp="1"/>
          </p:cNvSpPr>
          <p:nvPr>
            <p:ph type="title"/>
          </p:nvPr>
        </p:nvSpPr>
        <p:spPr/>
        <p:txBody>
          <a:bodyPr/>
          <a:lstStyle/>
          <a:p>
            <a:r>
              <a:rPr lang="nl-BE" dirty="0"/>
              <a:t>Business Research</a:t>
            </a:r>
          </a:p>
        </p:txBody>
      </p:sp>
    </p:spTree>
    <p:extLst>
      <p:ext uri="{BB962C8B-B14F-4D97-AF65-F5344CB8AC3E}">
        <p14:creationId xmlns:p14="http://schemas.microsoft.com/office/powerpoint/2010/main" val="571861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jdelijke aanduiding voor inhoud 2"/>
          <p:cNvSpPr>
            <a:spLocks noGrp="1"/>
          </p:cNvSpPr>
          <p:nvPr>
            <p:ph idx="1"/>
          </p:nvPr>
        </p:nvSpPr>
        <p:spPr>
          <a:xfrm>
            <a:off x="428625" y="1428750"/>
            <a:ext cx="8229600" cy="5000625"/>
          </a:xfrm>
        </p:spPr>
        <p:txBody>
          <a:bodyPr/>
          <a:lstStyle/>
          <a:p>
            <a:pPr marL="109537" indent="0" eaLnBrk="1" hangingPunct="1">
              <a:buFont typeface="Georgia" panose="02040502050405020303" pitchFamily="18" charset="0"/>
              <a:buNone/>
              <a:defRPr/>
            </a:pPr>
            <a:r>
              <a:rPr lang="nl-NL" altLang="nl-BE" dirty="0">
                <a:solidFill>
                  <a:srgbClr val="80B23E"/>
                </a:solidFill>
                <a:latin typeface="+mj-lt"/>
                <a:ea typeface="+mj-ea"/>
                <a:cs typeface="+mj-cs"/>
              </a:rPr>
              <a:t>Enterprise Resource Planning</a:t>
            </a:r>
          </a:p>
          <a:p>
            <a:pPr marL="109537" indent="0" eaLnBrk="1" hangingPunct="1">
              <a:buFont typeface="Georgia" panose="02040502050405020303" pitchFamily="18" charset="0"/>
              <a:buNone/>
              <a:defRPr/>
            </a:pPr>
            <a:endParaRPr lang="nl-NL" altLang="nl-BE" dirty="0"/>
          </a:p>
          <a:p>
            <a:pPr marL="109537" indent="0" eaLnBrk="1" hangingPunct="1">
              <a:buFont typeface="Georgia" panose="02040502050405020303" pitchFamily="18" charset="0"/>
              <a:buNone/>
              <a:defRPr/>
            </a:pPr>
            <a:r>
              <a:rPr lang="nl-NL" altLang="nl-BE" dirty="0"/>
              <a:t>Een </a:t>
            </a:r>
            <a:r>
              <a:rPr lang="nl-NL" altLang="nl-BE" dirty="0">
                <a:solidFill>
                  <a:srgbClr val="80B23E"/>
                </a:solidFill>
                <a:latin typeface="+mj-lt"/>
                <a:ea typeface="+mj-ea"/>
                <a:cs typeface="+mj-cs"/>
              </a:rPr>
              <a:t>softwarepakket</a:t>
            </a:r>
            <a:r>
              <a:rPr lang="nl-NL" altLang="nl-BE" dirty="0"/>
              <a:t> om </a:t>
            </a:r>
            <a:r>
              <a:rPr lang="nl-NL" altLang="nl-BE" dirty="0">
                <a:solidFill>
                  <a:srgbClr val="80B23E"/>
                </a:solidFill>
                <a:latin typeface="+mj-lt"/>
                <a:ea typeface="+mj-ea"/>
                <a:cs typeface="+mj-cs"/>
              </a:rPr>
              <a:t>bedrijfsprocessen</a:t>
            </a:r>
            <a:r>
              <a:rPr lang="nl-NL" altLang="nl-BE" dirty="0"/>
              <a:t> te </a:t>
            </a:r>
            <a:r>
              <a:rPr lang="nl-NL" altLang="nl-BE" dirty="0">
                <a:solidFill>
                  <a:srgbClr val="80B23E"/>
                </a:solidFill>
                <a:latin typeface="+mj-lt"/>
                <a:ea typeface="+mj-ea"/>
                <a:cs typeface="+mj-cs"/>
              </a:rPr>
              <a:t>automatiseren</a:t>
            </a:r>
            <a:r>
              <a:rPr lang="nl-NL" altLang="nl-BE" dirty="0"/>
              <a:t> en te </a:t>
            </a:r>
            <a:r>
              <a:rPr lang="nl-NL" altLang="nl-BE" dirty="0">
                <a:solidFill>
                  <a:srgbClr val="80B23E"/>
                </a:solidFill>
                <a:latin typeface="+mj-lt"/>
                <a:ea typeface="+mj-ea"/>
                <a:cs typeface="+mj-cs"/>
              </a:rPr>
              <a:t>integreren</a:t>
            </a:r>
            <a:r>
              <a:rPr lang="nl-NL" altLang="nl-BE" dirty="0"/>
              <a:t> zodat gemeenschappelijke gegevens </a:t>
            </a:r>
            <a:r>
              <a:rPr lang="nl-NL" altLang="nl-BE" dirty="0" err="1"/>
              <a:t>bedrijfsbreed</a:t>
            </a:r>
            <a:r>
              <a:rPr lang="nl-NL" altLang="nl-BE" dirty="0"/>
              <a:t> en </a:t>
            </a:r>
            <a:r>
              <a:rPr lang="nl-NL" altLang="nl-BE" dirty="0" err="1"/>
              <a:t>afdelingsoverschrijdend</a:t>
            </a:r>
            <a:r>
              <a:rPr lang="nl-NL" altLang="nl-BE" dirty="0"/>
              <a:t> kunnen gedeeld worden en informatie </a:t>
            </a:r>
            <a:r>
              <a:rPr lang="nl-NL" altLang="nl-BE" dirty="0" err="1"/>
              <a:t>realtime</a:t>
            </a:r>
            <a:r>
              <a:rPr lang="nl-NL" altLang="nl-BE" dirty="0"/>
              <a:t> kan samengesteld en beschikbaar gemaakt worden.</a:t>
            </a:r>
          </a:p>
          <a:p>
            <a:pPr eaLnBrk="1" hangingPunct="1">
              <a:defRPr/>
            </a:pPr>
            <a:endParaRPr lang="nl-NL" altLang="nl-BE" dirty="0"/>
          </a:p>
        </p:txBody>
      </p:sp>
      <p:sp>
        <p:nvSpPr>
          <p:cNvPr id="17411" name="Titel 1"/>
          <p:cNvSpPr>
            <a:spLocks noGrp="1"/>
          </p:cNvSpPr>
          <p:nvPr>
            <p:ph type="title"/>
          </p:nvPr>
        </p:nvSpPr>
        <p:spPr>
          <a:xfrm>
            <a:off x="1258888" y="214313"/>
            <a:ext cx="7385050" cy="1066800"/>
          </a:xfrm>
        </p:spPr>
        <p:txBody>
          <a:bodyPr/>
          <a:lstStyle/>
          <a:p>
            <a:pPr eaLnBrk="1" hangingPunct="1"/>
            <a:br>
              <a:rPr lang="nl-NL" altLang="nl-BE"/>
            </a:br>
            <a:r>
              <a:rPr lang="nl-NL" altLang="nl-BE"/>
              <a:t>Wat is ERP?</a:t>
            </a:r>
            <a:br>
              <a:rPr lang="nl-NL" altLang="nl-BE"/>
            </a:br>
            <a:endParaRPr lang="nl-NL" altLang="nl-B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idx="1"/>
          </p:nvPr>
        </p:nvSpPr>
        <p:spPr>
          <a:xfrm>
            <a:off x="179512" y="1739863"/>
            <a:ext cx="6048672" cy="4114800"/>
          </a:xfrm>
        </p:spPr>
        <p:txBody>
          <a:bodyPr/>
          <a:lstStyle/>
          <a:p>
            <a:pPr eaLnBrk="1" hangingPunct="1">
              <a:lnSpc>
                <a:spcPct val="80000"/>
              </a:lnSpc>
            </a:pPr>
            <a:r>
              <a:rPr lang="nl-NL" altLang="nl-BE" sz="2400" dirty="0"/>
              <a:t>integreert alle bedrijfsprocessen van de onderneming van de aankoop en productie tot de verkoop en distributie over de boekhouding, het financieel beheer en HRM in één homogene systeemomgeving</a:t>
            </a:r>
          </a:p>
          <a:p>
            <a:pPr eaLnBrk="1" hangingPunct="1">
              <a:lnSpc>
                <a:spcPct val="80000"/>
              </a:lnSpc>
            </a:pPr>
            <a:endParaRPr lang="nl-NL" altLang="nl-BE" sz="2400" dirty="0"/>
          </a:p>
          <a:p>
            <a:pPr eaLnBrk="1" hangingPunct="1">
              <a:lnSpc>
                <a:spcPct val="80000"/>
              </a:lnSpc>
            </a:pPr>
            <a:r>
              <a:rPr lang="nl-NL" altLang="nl-BE" sz="2400" dirty="0"/>
              <a:t>vervangt afdelingsspecifieke applicaties</a:t>
            </a:r>
            <a:br>
              <a:rPr lang="nl-NL" altLang="nl-BE" sz="2400" dirty="0"/>
            </a:br>
            <a:endParaRPr lang="nl-NL" altLang="nl-BE" sz="2400" dirty="0"/>
          </a:p>
          <a:p>
            <a:pPr eaLnBrk="1" hangingPunct="1">
              <a:lnSpc>
                <a:spcPct val="80000"/>
              </a:lnSpc>
            </a:pPr>
            <a:r>
              <a:rPr lang="nl-NL" altLang="nl-BE" sz="2400" dirty="0"/>
              <a:t>biedt onmiddellijk een overzicht van alle activiteiten </a:t>
            </a:r>
            <a:br>
              <a:rPr lang="nl-NL" altLang="nl-BE" sz="2400" dirty="0"/>
            </a:br>
            <a:r>
              <a:rPr lang="nl-NL" altLang="nl-BE" sz="2400" dirty="0"/>
              <a:t>(Business Intelligence)	</a:t>
            </a:r>
          </a:p>
        </p:txBody>
      </p:sp>
      <p:sp>
        <p:nvSpPr>
          <p:cNvPr id="20483" name="Rectangle 3"/>
          <p:cNvSpPr>
            <a:spLocks noGrp="1" noChangeArrowheads="1"/>
          </p:cNvSpPr>
          <p:nvPr>
            <p:ph type="title"/>
          </p:nvPr>
        </p:nvSpPr>
        <p:spPr>
          <a:xfrm>
            <a:off x="1258888" y="214313"/>
            <a:ext cx="7385050" cy="1066800"/>
          </a:xfrm>
          <a:noFill/>
        </p:spPr>
        <p:txBody>
          <a:bodyPr lIns="92075" tIns="46038" rIns="92075" bIns="46038"/>
          <a:lstStyle/>
          <a:p>
            <a:pPr eaLnBrk="1" hangingPunct="1"/>
            <a:r>
              <a:rPr lang="nl-NL" altLang="nl-BE"/>
              <a:t>ERP software</a:t>
            </a:r>
          </a:p>
        </p:txBody>
      </p:sp>
      <p:pic>
        <p:nvPicPr>
          <p:cNvPr id="3" name="Afbeelding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84" y="2174032"/>
            <a:ext cx="2902625" cy="32464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idx="1"/>
          </p:nvPr>
        </p:nvSpPr>
        <p:spPr>
          <a:xfrm>
            <a:off x="428625" y="1428750"/>
            <a:ext cx="8229600" cy="5000625"/>
          </a:xfrm>
        </p:spPr>
        <p:txBody>
          <a:bodyPr/>
          <a:lstStyle/>
          <a:p>
            <a:pPr eaLnBrk="1" hangingPunct="1"/>
            <a:r>
              <a:rPr lang="nl-NL" altLang="nl-BE"/>
              <a:t>geeft een snel en accuraat antwoord op vragen als:</a:t>
            </a:r>
          </a:p>
          <a:p>
            <a:pPr lvl="1" eaLnBrk="1" hangingPunct="1"/>
            <a:r>
              <a:rPr lang="nl-NL" altLang="nl-BE">
                <a:solidFill>
                  <a:schemeClr val="tx1"/>
                </a:solidFill>
              </a:rPr>
              <a:t>Is het mogelijk voor een bepaalde klant bijkomende bestellingen aan te nemen die </a:t>
            </a:r>
          </a:p>
          <a:p>
            <a:pPr lvl="2" eaLnBrk="1" hangingPunct="1"/>
            <a:r>
              <a:rPr lang="nl-NL" altLang="nl-BE"/>
              <a:t>1. op tijd</a:t>
            </a:r>
          </a:p>
          <a:p>
            <a:pPr lvl="2" eaLnBrk="1" hangingPunct="1"/>
            <a:r>
              <a:rPr lang="nl-NL" altLang="nl-BE"/>
              <a:t>2. winstgevend kunnen afgewerkt worden </a:t>
            </a:r>
          </a:p>
          <a:p>
            <a:pPr lvl="2" eaLnBrk="1" hangingPunct="1"/>
            <a:r>
              <a:rPr lang="nl-NL" altLang="nl-BE"/>
              <a:t>3. zonder de lopende productie te verstoren?</a:t>
            </a:r>
          </a:p>
          <a:p>
            <a:pPr lvl="1" eaLnBrk="1" hangingPunct="1"/>
            <a:r>
              <a:rPr lang="nl-NL" altLang="nl-BE">
                <a:solidFill>
                  <a:schemeClr val="tx1"/>
                </a:solidFill>
              </a:rPr>
              <a:t>Wat zijn de logistieke kosten van een promotionele actie per product, per regio, per afnemer, per dag...?</a:t>
            </a:r>
          </a:p>
        </p:txBody>
      </p:sp>
      <p:sp>
        <p:nvSpPr>
          <p:cNvPr id="21507" name="Rectangle 3"/>
          <p:cNvSpPr>
            <a:spLocks noGrp="1" noChangeArrowheads="1"/>
          </p:cNvSpPr>
          <p:nvPr>
            <p:ph type="title"/>
          </p:nvPr>
        </p:nvSpPr>
        <p:spPr>
          <a:xfrm>
            <a:off x="1258888" y="214313"/>
            <a:ext cx="7385050" cy="1066800"/>
          </a:xfrm>
          <a:noFill/>
        </p:spPr>
        <p:txBody>
          <a:bodyPr lIns="92075" tIns="46038" rIns="92075" bIns="46038"/>
          <a:lstStyle/>
          <a:p>
            <a:pPr eaLnBrk="1" hangingPunct="1"/>
            <a:r>
              <a:rPr lang="nl-NL" altLang="nl-BE"/>
              <a:t>ERP software</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aBusinessProcessen">
  <a:themeElements>
    <a:clrScheme name="Grijswaarden">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hemaBusinessProcessen" id="{9FAD7790-2A6D-4CE1-B7C3-C353F7E5953F}" vid="{94C13ED5-9EAD-43FE-B9A3-FA0105E3D9F2}"/>
    </a:ext>
  </a:extLst>
</a:theme>
</file>

<file path=ppt/theme/theme2.xml><?xml version="1.0" encoding="utf-8"?>
<a:theme xmlns:a="http://schemas.openxmlformats.org/drawingml/2006/main" name="Office-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ThemaBusinessProcessen</Template>
  <TotalTime>6077</TotalTime>
  <Words>1678</Words>
  <Application>Microsoft Office PowerPoint</Application>
  <PresentationFormat>Diavoorstelling (4:3)</PresentationFormat>
  <Paragraphs>475</Paragraphs>
  <Slides>62</Slides>
  <Notes>25</Notes>
  <HiddenSlides>0</HiddenSlides>
  <MMClips>0</MMClips>
  <ScaleCrop>false</ScaleCrop>
  <HeadingPairs>
    <vt:vector size="6" baseType="variant">
      <vt:variant>
        <vt:lpstr>Gebruikte lettertypen</vt:lpstr>
      </vt:variant>
      <vt:variant>
        <vt:i4>9</vt:i4>
      </vt:variant>
      <vt:variant>
        <vt:lpstr>Thema</vt:lpstr>
      </vt:variant>
      <vt:variant>
        <vt:i4>1</vt:i4>
      </vt:variant>
      <vt:variant>
        <vt:lpstr>Diatitels</vt:lpstr>
      </vt:variant>
      <vt:variant>
        <vt:i4>62</vt:i4>
      </vt:variant>
    </vt:vector>
  </HeadingPairs>
  <TitlesOfParts>
    <vt:vector size="72" baseType="lpstr">
      <vt:lpstr>微软雅黑</vt:lpstr>
      <vt:lpstr>Arial</vt:lpstr>
      <vt:lpstr>Courier New</vt:lpstr>
      <vt:lpstr>Georgia</vt:lpstr>
      <vt:lpstr>Segoe</vt:lpstr>
      <vt:lpstr>Times New Roman</vt:lpstr>
      <vt:lpstr>Verdana</vt:lpstr>
      <vt:lpstr>Wingdings</vt:lpstr>
      <vt:lpstr>Wingdings 2</vt:lpstr>
      <vt:lpstr>ThemaBusinessProcessen</vt:lpstr>
      <vt:lpstr>Businessprocessen </vt:lpstr>
      <vt:lpstr>PowerPoint-presentatie</vt:lpstr>
      <vt:lpstr>De puzzel</vt:lpstr>
      <vt:lpstr>Introductie ERP</vt:lpstr>
      <vt:lpstr>Wat is ERP?</vt:lpstr>
      <vt:lpstr>Wat is ERP?</vt:lpstr>
      <vt:lpstr> Wat is ERP? </vt:lpstr>
      <vt:lpstr>ERP software</vt:lpstr>
      <vt:lpstr>ERP software</vt:lpstr>
      <vt:lpstr>ERP software</vt:lpstr>
      <vt:lpstr>ERP software</vt:lpstr>
      <vt:lpstr>ERP modules</vt:lpstr>
      <vt:lpstr>Modules Microsoft Dynamics AX</vt:lpstr>
      <vt:lpstr>Gamma Microsoft Dynamics</vt:lpstr>
      <vt:lpstr>Gamma SAP</vt:lpstr>
      <vt:lpstr>Modules SAP R/3</vt:lpstr>
      <vt:lpstr>Modules SAP Business One</vt:lpstr>
      <vt:lpstr>ERP-markt België 2016</vt:lpstr>
      <vt:lpstr>ERP-markt België 2016</vt:lpstr>
      <vt:lpstr>ERP-markt België 2016</vt:lpstr>
      <vt:lpstr>Partners-Vendors in België</vt:lpstr>
      <vt:lpstr>ERP-markt wereldwijd</vt:lpstr>
      <vt:lpstr>ERP-markt wereldwijd</vt:lpstr>
      <vt:lpstr>ERP-markt wereldwijd</vt:lpstr>
      <vt:lpstr>Evolutie ERP</vt:lpstr>
      <vt:lpstr>Jaren 00: naar ERP II</vt:lpstr>
      <vt:lpstr> Nu: ERP II –  Extended Entreprise Systems </vt:lpstr>
      <vt:lpstr>ERP II  ~ CRM</vt:lpstr>
      <vt:lpstr>MS Dynamics 365</vt:lpstr>
      <vt:lpstr>ERP II  ~ BI</vt:lpstr>
      <vt:lpstr>ERP II  ~ Portals  ~ SCM</vt:lpstr>
      <vt:lpstr>Groeiende of stagnerende markt?</vt:lpstr>
      <vt:lpstr>Groeiende of stagnerende markt?</vt:lpstr>
      <vt:lpstr>Voordelen op vlak van IT</vt:lpstr>
      <vt:lpstr>Voordelen op vlak van IT</vt:lpstr>
      <vt:lpstr>Voordelen voor de business</vt:lpstr>
      <vt:lpstr>Waarom ERP implementeren?</vt:lpstr>
      <vt:lpstr>Voordelen ERP</vt:lpstr>
      <vt:lpstr>Business Research</vt:lpstr>
      <vt:lpstr>Case</vt:lpstr>
      <vt:lpstr>Business Research </vt:lpstr>
      <vt:lpstr>Kosten-baten analyse</vt:lpstr>
      <vt:lpstr>Totale kost (TCO) &gt;&gt; Software</vt:lpstr>
      <vt:lpstr>PowerPoint-presentatie</vt:lpstr>
      <vt:lpstr>Kosten-baten analyse</vt:lpstr>
      <vt:lpstr>PowerPoint-presentatie</vt:lpstr>
      <vt:lpstr>Kosten-baten analyse</vt:lpstr>
      <vt:lpstr>Payback Period</vt:lpstr>
      <vt:lpstr>Budgetten worden echter zeer vaak overschreden</vt:lpstr>
      <vt:lpstr>Waarom?</vt:lpstr>
      <vt:lpstr>Implementatie ERP</vt:lpstr>
      <vt:lpstr>Implementatie ERP</vt:lpstr>
      <vt:lpstr>Change Management</vt:lpstr>
      <vt:lpstr>Implementatie ERP</vt:lpstr>
      <vt:lpstr>Implementatie ERP</vt:lpstr>
      <vt:lpstr>PowerPoint-presentatie</vt:lpstr>
      <vt:lpstr>PowerPoint-presentatie</vt:lpstr>
      <vt:lpstr>ERP-rapport</vt:lpstr>
      <vt:lpstr>Business Research </vt:lpstr>
      <vt:lpstr>PowerPoint-presentatie</vt:lpstr>
      <vt:lpstr>PowerPoint-presentatie</vt:lpstr>
      <vt:lpstr>Business Research</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Ellen Torfs</dc:creator>
  <cp:lastModifiedBy>Ellen Torfs</cp:lastModifiedBy>
  <cp:revision>520</cp:revision>
  <dcterms:created xsi:type="dcterms:W3CDTF">2007-05-07T10:27:21Z</dcterms:created>
  <dcterms:modified xsi:type="dcterms:W3CDTF">2018-03-26T08:39:39Z</dcterms:modified>
</cp:coreProperties>
</file>